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handoutMasterIdLst>
    <p:handoutMasterId r:id="rId70"/>
  </p:handoutMasterIdLst>
  <p:sldIdLst>
    <p:sldId id="2476" r:id="rId2"/>
    <p:sldId id="2468" r:id="rId3"/>
    <p:sldId id="2455" r:id="rId4"/>
    <p:sldId id="1072" r:id="rId5"/>
    <p:sldId id="2519" r:id="rId6"/>
    <p:sldId id="2100" r:id="rId7"/>
    <p:sldId id="2101" r:id="rId8"/>
    <p:sldId id="2566" r:id="rId9"/>
    <p:sldId id="2567" r:id="rId10"/>
    <p:sldId id="2524" r:id="rId11"/>
    <p:sldId id="2525" r:id="rId12"/>
    <p:sldId id="2487" r:id="rId13"/>
    <p:sldId id="2208" r:id="rId14"/>
    <p:sldId id="2572" r:id="rId15"/>
    <p:sldId id="2531" r:id="rId16"/>
    <p:sldId id="2620" r:id="rId17"/>
    <p:sldId id="2621" r:id="rId18"/>
    <p:sldId id="2210" r:id="rId19"/>
    <p:sldId id="2261" r:id="rId20"/>
    <p:sldId id="2573" r:id="rId21"/>
    <p:sldId id="2574" r:id="rId22"/>
    <p:sldId id="2575" r:id="rId23"/>
    <p:sldId id="2540" r:id="rId24"/>
    <p:sldId id="2541" r:id="rId25"/>
    <p:sldId id="2584" r:id="rId26"/>
    <p:sldId id="2544" r:id="rId27"/>
    <p:sldId id="2545" r:id="rId28"/>
    <p:sldId id="2622" r:id="rId29"/>
    <p:sldId id="2623" r:id="rId30"/>
    <p:sldId id="2624" r:id="rId31"/>
    <p:sldId id="2625" r:id="rId32"/>
    <p:sldId id="2626" r:id="rId33"/>
    <p:sldId id="2631" r:id="rId34"/>
    <p:sldId id="2627" r:id="rId35"/>
    <p:sldId id="2628" r:id="rId36"/>
    <p:sldId id="2629" r:id="rId37"/>
    <p:sldId id="2630" r:id="rId38"/>
    <p:sldId id="2488" r:id="rId39"/>
    <p:sldId id="2466" r:id="rId40"/>
    <p:sldId id="2245" r:id="rId41"/>
    <p:sldId id="2229" r:id="rId42"/>
    <p:sldId id="2227" r:id="rId43"/>
    <p:sldId id="2226" r:id="rId44"/>
    <p:sldId id="1912" r:id="rId45"/>
    <p:sldId id="2506" r:id="rId46"/>
    <p:sldId id="1913" r:id="rId47"/>
    <p:sldId id="2507" r:id="rId48"/>
    <p:sldId id="1914" r:id="rId49"/>
    <p:sldId id="2508" r:id="rId50"/>
    <p:sldId id="1920" r:id="rId51"/>
    <p:sldId id="2509" r:id="rId52"/>
    <p:sldId id="1922" r:id="rId53"/>
    <p:sldId id="2510" r:id="rId54"/>
    <p:sldId id="1924" r:id="rId55"/>
    <p:sldId id="2512" r:id="rId56"/>
    <p:sldId id="1926" r:id="rId57"/>
    <p:sldId id="2514" r:id="rId58"/>
    <p:sldId id="2037" r:id="rId59"/>
    <p:sldId id="2274" r:id="rId60"/>
    <p:sldId id="2039" r:id="rId61"/>
    <p:sldId id="2518" r:id="rId62"/>
    <p:sldId id="2632" r:id="rId63"/>
    <p:sldId id="2633" r:id="rId64"/>
    <p:sldId id="2587" r:id="rId65"/>
    <p:sldId id="2635" r:id="rId66"/>
    <p:sldId id="2636" r:id="rId67"/>
    <p:sldId id="2485" r:id="rId68"/>
  </p:sldIdLst>
  <p:sldSz cx="12190413" cy="6859588"/>
  <p:notesSz cx="6858000" cy="9144000"/>
  <p:custDataLst>
    <p:tags r:id="rId71"/>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08" userDrawn="1">
          <p15:clr>
            <a:srgbClr val="A4A3A4"/>
          </p15:clr>
        </p15:guide>
        <p15:guide id="2" pos="2029" userDrawn="1">
          <p15:clr>
            <a:srgbClr val="A4A3A4"/>
          </p15:clr>
        </p15:guide>
      </p15:sldGuideLst>
    </p:ext>
    <p:ext uri="{2D200454-40CA-4A62-9FC3-DE9A4176ACB9}">
      <p15:notesGuideLst xmlns:p15="http://schemas.microsoft.com/office/powerpoint/2012/main">
        <p15:guide id="1" orient="horz" pos="2800">
          <p15:clr>
            <a:srgbClr val="A4A3A4"/>
          </p15:clr>
        </p15:guide>
        <p15:guide id="2" pos="2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8390AB"/>
    <a:srgbClr val="1F497D"/>
    <a:srgbClr val="FAFAFA"/>
    <a:srgbClr val="C4EAFF"/>
    <a:srgbClr val="B2DFFF"/>
    <a:srgbClr val="5899F0"/>
    <a:srgbClr val="558ED5"/>
    <a:srgbClr val="215968"/>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29" autoAdjust="0"/>
  </p:normalViewPr>
  <p:slideViewPr>
    <p:cSldViewPr showGuides="1">
      <p:cViewPr varScale="1">
        <p:scale>
          <a:sx n="105" d="100"/>
          <a:sy n="105" d="100"/>
        </p:scale>
        <p:origin x="96" y="168"/>
      </p:cViewPr>
      <p:guideLst>
        <p:guide orient="horz" pos="1108"/>
        <p:guide pos="2029"/>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00"/>
        <p:guide pos="22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2025/11/10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2025/11/10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626683140"/>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0"/>
            <a:ext cx="12192000" cy="6859588"/>
            <a:chOff x="0" y="0"/>
            <a:chExt cx="12192000" cy="6859588"/>
          </a:xfrm>
        </p:grpSpPr>
        <p:sp>
          <p:nvSpPr>
            <p:cNvPr id="10" name="矩形 9"/>
            <p:cNvSpPr/>
            <p:nvPr/>
          </p:nvSpPr>
          <p:spPr>
            <a:xfrm>
              <a:off x="0" y="0"/>
              <a:ext cx="12189600" cy="6858000"/>
            </a:xfrm>
            <a:prstGeom prst="rect">
              <a:avLst/>
            </a:prstGeom>
            <a:gradFill>
              <a:gsLst>
                <a:gs pos="100000">
                  <a:schemeClr val="bg1"/>
                </a:gs>
                <a:gs pos="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9"/>
            <p:cNvSpPr/>
            <p:nvPr/>
          </p:nvSpPr>
          <p:spPr>
            <a:xfrm>
              <a:off x="0" y="0"/>
              <a:ext cx="8686800" cy="3829653"/>
            </a:xfrm>
            <a:custGeom>
              <a:avLst/>
              <a:gdLst>
                <a:gd name="connsiteX0" fmla="*/ 0 w 7180729"/>
                <a:gd name="connsiteY0" fmla="*/ 0 h 3429000"/>
                <a:gd name="connsiteX1" fmla="*/ 7180729 w 7180729"/>
                <a:gd name="connsiteY1" fmla="*/ 0 h 3429000"/>
                <a:gd name="connsiteX2" fmla="*/ 7180729 w 7180729"/>
                <a:gd name="connsiteY2" fmla="*/ 3429000 h 3429000"/>
                <a:gd name="connsiteX3" fmla="*/ 0 w 7180729"/>
                <a:gd name="connsiteY3" fmla="*/ 3429000 h 3429000"/>
                <a:gd name="connsiteX4" fmla="*/ 0 w 7180729"/>
                <a:gd name="connsiteY4" fmla="*/ 0 h 3429000"/>
                <a:gd name="connsiteX0-1" fmla="*/ 0 w 7180729"/>
                <a:gd name="connsiteY0-2" fmla="*/ 0 h 3429000"/>
                <a:gd name="connsiteX1-3" fmla="*/ 7180729 w 7180729"/>
                <a:gd name="connsiteY1-4" fmla="*/ 0 h 3429000"/>
                <a:gd name="connsiteX2-5" fmla="*/ 0 w 7180729"/>
                <a:gd name="connsiteY2-6" fmla="*/ 3429000 h 3429000"/>
                <a:gd name="connsiteX3-7" fmla="*/ 0 w 7180729"/>
                <a:gd name="connsiteY3-8" fmla="*/ 0 h 3429000"/>
              </a:gdLst>
              <a:ahLst/>
              <a:cxnLst>
                <a:cxn ang="0">
                  <a:pos x="connsiteX0-1" y="connsiteY0-2"/>
                </a:cxn>
                <a:cxn ang="0">
                  <a:pos x="connsiteX1-3" y="connsiteY1-4"/>
                </a:cxn>
                <a:cxn ang="0">
                  <a:pos x="connsiteX2-5" y="connsiteY2-6"/>
                </a:cxn>
                <a:cxn ang="0">
                  <a:pos x="connsiteX3-7" y="connsiteY3-8"/>
                </a:cxn>
              </a:cxnLst>
              <a:rect l="l" t="t" r="r" b="b"/>
              <a:pathLst>
                <a:path w="7180729" h="3429000">
                  <a:moveTo>
                    <a:pt x="0" y="0"/>
                  </a:moveTo>
                  <a:lnTo>
                    <a:pt x="7180729" y="0"/>
                  </a:lnTo>
                  <a:lnTo>
                    <a:pt x="0" y="3429000"/>
                  </a:lnTo>
                  <a:lnTo>
                    <a:pt x="0" y="0"/>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2"/>
            <p:cNvSpPr/>
            <p:nvPr/>
          </p:nvSpPr>
          <p:spPr>
            <a:xfrm>
              <a:off x="0" y="595146"/>
              <a:ext cx="12189600" cy="6264442"/>
            </a:xfrm>
            <a:custGeom>
              <a:avLst/>
              <a:gdLst>
                <a:gd name="connsiteX0" fmla="*/ 0 w 12192000"/>
                <a:gd name="connsiteY0" fmla="*/ 0 h 6264442"/>
                <a:gd name="connsiteX1" fmla="*/ 12192000 w 12192000"/>
                <a:gd name="connsiteY1" fmla="*/ 0 h 6264442"/>
                <a:gd name="connsiteX2" fmla="*/ 12192000 w 12192000"/>
                <a:gd name="connsiteY2" fmla="*/ 6264442 h 6264442"/>
                <a:gd name="connsiteX3" fmla="*/ 0 w 12192000"/>
                <a:gd name="connsiteY3" fmla="*/ 6264442 h 6264442"/>
                <a:gd name="connsiteX4" fmla="*/ 0 w 12192000"/>
                <a:gd name="connsiteY4" fmla="*/ 0 h 6264442"/>
                <a:gd name="connsiteX0-1" fmla="*/ 0 w 12208042"/>
                <a:gd name="connsiteY0-2" fmla="*/ 5037221 h 6264442"/>
                <a:gd name="connsiteX1-3" fmla="*/ 12208042 w 12208042"/>
                <a:gd name="connsiteY1-4" fmla="*/ 0 h 6264442"/>
                <a:gd name="connsiteX2-5" fmla="*/ 12208042 w 12208042"/>
                <a:gd name="connsiteY2-6" fmla="*/ 6264442 h 6264442"/>
                <a:gd name="connsiteX3-7" fmla="*/ 16042 w 12208042"/>
                <a:gd name="connsiteY3-8" fmla="*/ 6264442 h 6264442"/>
                <a:gd name="connsiteX4-9" fmla="*/ 0 w 12208042"/>
                <a:gd name="connsiteY4-10" fmla="*/ 5037221 h 62644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8042" h="6264442">
                  <a:moveTo>
                    <a:pt x="0" y="5037221"/>
                  </a:moveTo>
                  <a:lnTo>
                    <a:pt x="12208042" y="0"/>
                  </a:lnTo>
                  <a:lnTo>
                    <a:pt x="12208042" y="6264442"/>
                  </a:lnTo>
                  <a:lnTo>
                    <a:pt x="16042" y="6264442"/>
                  </a:lnTo>
                  <a:lnTo>
                    <a:pt x="0" y="5037221"/>
                  </a:lnTo>
                  <a:close/>
                </a:path>
              </a:pathLst>
            </a:custGeom>
            <a:gradFill>
              <a:gsLst>
                <a:gs pos="0">
                  <a:schemeClr val="bg1"/>
                </a:gs>
                <a:gs pos="100000">
                  <a:srgbClr val="F8F8F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10479840" y="650915"/>
              <a:ext cx="1712160" cy="633400"/>
            </a:xfrm>
            <a:custGeom>
              <a:avLst/>
              <a:gdLst>
                <a:gd name="connsiteX0" fmla="*/ 0 w 1712160"/>
                <a:gd name="connsiteY0" fmla="*/ 0 h 633400"/>
                <a:gd name="connsiteX1" fmla="*/ 1712160 w 1712160"/>
                <a:gd name="connsiteY1" fmla="*/ 0 h 633400"/>
                <a:gd name="connsiteX2" fmla="*/ 1712160 w 1712160"/>
                <a:gd name="connsiteY2" fmla="*/ 633400 h 633400"/>
                <a:gd name="connsiteX3" fmla="*/ 0 w 1712160"/>
                <a:gd name="connsiteY3" fmla="*/ 633400 h 633400"/>
                <a:gd name="connsiteX4" fmla="*/ 0 w 1712160"/>
                <a:gd name="connsiteY4" fmla="*/ 0 h 633400"/>
                <a:gd name="connsiteX0-1" fmla="*/ 0 w 1712160"/>
                <a:gd name="connsiteY0-2" fmla="*/ 633400 h 633400"/>
                <a:gd name="connsiteX1-3" fmla="*/ 1712160 w 1712160"/>
                <a:gd name="connsiteY1-4" fmla="*/ 0 h 633400"/>
                <a:gd name="connsiteX2-5" fmla="*/ 1712160 w 1712160"/>
                <a:gd name="connsiteY2-6" fmla="*/ 633400 h 633400"/>
                <a:gd name="connsiteX3-7" fmla="*/ 0 w 1712160"/>
                <a:gd name="connsiteY3-8" fmla="*/ 633400 h 633400"/>
              </a:gdLst>
              <a:ahLst/>
              <a:cxnLst>
                <a:cxn ang="0">
                  <a:pos x="connsiteX0-1" y="connsiteY0-2"/>
                </a:cxn>
                <a:cxn ang="0">
                  <a:pos x="connsiteX1-3" y="connsiteY1-4"/>
                </a:cxn>
                <a:cxn ang="0">
                  <a:pos x="connsiteX2-5" y="connsiteY2-6"/>
                </a:cxn>
                <a:cxn ang="0">
                  <a:pos x="connsiteX3-7" y="connsiteY3-8"/>
                </a:cxn>
              </a:cxnLst>
              <a:rect l="l" t="t" r="r" b="b"/>
              <a:pathLst>
                <a:path w="1712160" h="633400">
                  <a:moveTo>
                    <a:pt x="0" y="633400"/>
                  </a:moveTo>
                  <a:lnTo>
                    <a:pt x="1712160" y="0"/>
                  </a:lnTo>
                  <a:lnTo>
                    <a:pt x="1712160" y="633400"/>
                  </a:lnTo>
                  <a:lnTo>
                    <a:pt x="0" y="63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30">
          <a:fgClr>
            <a:schemeClr val="bg1"/>
          </a:fgClr>
          <a:bgClr>
            <a:schemeClr val="bg1">
              <a:lumMod val="95000"/>
            </a:schemeClr>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8.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4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4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32.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4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24.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4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4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4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4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26.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4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31.png"/></Relationships>
</file>

<file path=ppt/slides/_rels/slide51.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2.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5.xml"/></Relationships>
</file>

<file path=ppt/slides/_rels/slide52.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38.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53.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39.png"/></Relationships>
</file>

<file path=ppt/slides/_rels/slide5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40.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55.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41.png"/></Relationships>
</file>

<file path=ppt/slides/_rels/slide5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34.png"/></Relationships>
</file>

<file path=ppt/slides/_rels/slide57.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43.png"/></Relationships>
</file>

<file path=ppt/slides/_rels/slide58.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44.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59.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46.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61.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47.png"/><Relationship Id="rId16" Type="http://schemas.openxmlformats.org/officeDocument/2006/relationships/slide" Target="slide62.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5.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6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2" Type="http://schemas.openxmlformats.org/officeDocument/2006/relationships/slide" Target="slide40.xml"/><Relationship Id="rId16"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image" Target="../media/image35.png"/><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2.xml"/></Relationships>
</file>

<file path=ppt/slides/_rels/slide63.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17" Type="http://schemas.openxmlformats.org/officeDocument/2006/relationships/slide" Target="slide65.xml"/><Relationship Id="rId2" Type="http://schemas.openxmlformats.org/officeDocument/2006/relationships/image" Target="../media/image49.png"/><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2.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64.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50.png"/><Relationship Id="rId16"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2.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65.xml.rels><?xml version="1.0" encoding="UTF-8" standalone="yes"?>
<Relationships xmlns="http://schemas.openxmlformats.org/package/2006/relationships"><Relationship Id="rId8" Type="http://schemas.openxmlformats.org/officeDocument/2006/relationships/slide" Target="slide50.xml"/><Relationship Id="rId13" Type="http://schemas.openxmlformats.org/officeDocument/2006/relationships/slide" Target="slide60.xml"/><Relationship Id="rId3" Type="http://schemas.openxmlformats.org/officeDocument/2006/relationships/slide" Target="slide40.xml"/><Relationship Id="rId7" Type="http://schemas.openxmlformats.org/officeDocument/2006/relationships/slide" Target="slide48.xml"/><Relationship Id="rId12" Type="http://schemas.openxmlformats.org/officeDocument/2006/relationships/slide" Target="slide58.xml"/><Relationship Id="rId2" Type="http://schemas.openxmlformats.org/officeDocument/2006/relationships/image" Target="../media/image51.png"/><Relationship Id="rId16" Type="http://schemas.openxmlformats.org/officeDocument/2006/relationships/slide" Target="slide65.xml"/><Relationship Id="rId1" Type="http://schemas.openxmlformats.org/officeDocument/2006/relationships/slideLayout" Target="../slideLayouts/slideLayout1.xml"/><Relationship Id="rId6" Type="http://schemas.openxmlformats.org/officeDocument/2006/relationships/slide" Target="slide46.xml"/><Relationship Id="rId11" Type="http://schemas.openxmlformats.org/officeDocument/2006/relationships/slide" Target="slide56.xml"/><Relationship Id="rId5" Type="http://schemas.openxmlformats.org/officeDocument/2006/relationships/slide" Target="slide44.xml"/><Relationship Id="rId15" Type="http://schemas.openxmlformats.org/officeDocument/2006/relationships/slide" Target="slide62.xml"/><Relationship Id="rId10" Type="http://schemas.openxmlformats.org/officeDocument/2006/relationships/slide" Target="slide54.xml"/><Relationship Id="rId4" Type="http://schemas.openxmlformats.org/officeDocument/2006/relationships/slide" Target="slide42.xml"/><Relationship Id="rId9" Type="http://schemas.openxmlformats.org/officeDocument/2006/relationships/slide" Target="slide52.xml"/><Relationship Id="rId14" Type="http://schemas.openxmlformats.org/officeDocument/2006/relationships/slide" Target="slide39.xml"/></Relationships>
</file>

<file path=ppt/slides/_rels/slide66.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39.xml"/><Relationship Id="rId3" Type="http://schemas.openxmlformats.org/officeDocument/2006/relationships/slide" Target="slide42.xml"/><Relationship Id="rId7" Type="http://schemas.openxmlformats.org/officeDocument/2006/relationships/slide" Target="slide50.xml"/><Relationship Id="rId12" Type="http://schemas.openxmlformats.org/officeDocument/2006/relationships/slide" Target="slide60.xml"/><Relationship Id="rId17" Type="http://schemas.openxmlformats.org/officeDocument/2006/relationships/slide" Target="slide3.xml"/><Relationship Id="rId2" Type="http://schemas.openxmlformats.org/officeDocument/2006/relationships/slide" Target="slide40.xml"/><Relationship Id="rId16"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slide" Target="slide48.xml"/><Relationship Id="rId11" Type="http://schemas.openxmlformats.org/officeDocument/2006/relationships/slide" Target="slide58.xml"/><Relationship Id="rId5" Type="http://schemas.openxmlformats.org/officeDocument/2006/relationships/slide" Target="slide46.xml"/><Relationship Id="rId15" Type="http://schemas.openxmlformats.org/officeDocument/2006/relationships/slide" Target="slide65.xml"/><Relationship Id="rId10" Type="http://schemas.openxmlformats.org/officeDocument/2006/relationships/slide" Target="slide56.xml"/><Relationship Id="rId4" Type="http://schemas.openxmlformats.org/officeDocument/2006/relationships/slide" Target="slide44.xml"/><Relationship Id="rId9" Type="http://schemas.openxmlformats.org/officeDocument/2006/relationships/slide" Target="slide54.xml"/><Relationship Id="rId14" Type="http://schemas.openxmlformats.org/officeDocument/2006/relationships/slide" Target="slide6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图片 1"/>
          <p:cNvPicPr>
            <a:picLocks/>
          </p:cNvPicPr>
          <p:nvPr/>
        </p:nvPicPr>
        <p:blipFill>
          <a:blip r:embed="rId4">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sp>
        <p:nvSpPr>
          <p:cNvPr id="14" name="矩形 13"/>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8" name="矩形 17"/>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9" name="矩形 18"/>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20" name="矩形 19"/>
          <p:cNvSpPr/>
          <p:nvPr/>
        </p:nvSpPr>
        <p:spPr>
          <a:xfrm>
            <a:off x="1216694" y="2308225"/>
            <a:ext cx="6750720" cy="369332"/>
          </a:xfrm>
          <a:prstGeom prst="rect">
            <a:avLst/>
          </a:prstGeom>
        </p:spPr>
        <p:txBody>
          <a:bodyPr wrap="square">
            <a:spAutoFit/>
          </a:bodyPr>
          <a:lstStyle/>
          <a:p>
            <a:pPr>
              <a:defRPr/>
            </a:pPr>
            <a:r>
              <a:rPr lang="zh-CN" altLang="en-US" sz="1800" kern="100">
                <a:solidFill>
                  <a:schemeClr val="tx1">
                    <a:lumMod val="65000"/>
                    <a:lumOff val="35000"/>
                  </a:schemeClr>
                </a:solidFill>
                <a:latin typeface="+mj-ea"/>
                <a:ea typeface="+mj-ea"/>
                <a:cs typeface="Times New Roman" panose="02020603050405020304" pitchFamily="18" charset="0"/>
              </a:rPr>
              <a:t>专题五　机械振动与机械波　光学　近代物理　热学</a:t>
            </a:r>
            <a:endParaRPr lang="zh-CN" altLang="en-US" sz="1800" kern="100" dirty="0">
              <a:solidFill>
                <a:schemeClr val="tx1">
                  <a:lumMod val="65000"/>
                  <a:lumOff val="35000"/>
                </a:schemeClr>
              </a:solidFill>
              <a:latin typeface="+mj-ea"/>
              <a:ea typeface="+mj-ea"/>
              <a:cs typeface="Times New Roman" panose="02020603050405020304" pitchFamily="18" charset="0"/>
            </a:endParaRPr>
          </a:p>
        </p:txBody>
      </p:sp>
      <p:sp>
        <p:nvSpPr>
          <p:cNvPr id="21"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2"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3" name="矩形 12"/>
          <p:cNvSpPr>
            <a:spLocks noChangeArrowheads="1"/>
          </p:cNvSpPr>
          <p:nvPr/>
        </p:nvSpPr>
        <p:spPr bwMode="auto">
          <a:xfrm>
            <a:off x="1174750" y="2867025"/>
            <a:ext cx="9817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5400" b="1">
                <a:solidFill>
                  <a:srgbClr val="000000"/>
                </a:solidFill>
                <a:latin typeface="微软雅黑" panose="020B0503020204020204" pitchFamily="34" charset="-122"/>
                <a:ea typeface="微软雅黑" panose="020B0503020204020204" pitchFamily="34" charset="-122"/>
                <a:sym typeface="+mn-ea"/>
              </a:rPr>
              <a:t>第</a:t>
            </a:r>
            <a:r>
              <a:rPr lang="en-US" altLang="zh-CN" sz="5400" b="1">
                <a:solidFill>
                  <a:srgbClr val="000000"/>
                </a:solidFill>
                <a:latin typeface="微软雅黑" panose="020B0503020204020204" pitchFamily="34" charset="-122"/>
                <a:ea typeface="微软雅黑" panose="020B0503020204020204" pitchFamily="34" charset="-122"/>
                <a:sym typeface="+mn-ea"/>
              </a:rPr>
              <a:t>13</a:t>
            </a:r>
            <a:r>
              <a:rPr lang="zh-CN" altLang="en-US" sz="5400" b="1">
                <a:solidFill>
                  <a:srgbClr val="000000"/>
                </a:solidFill>
                <a:latin typeface="微软雅黑" panose="020B0503020204020204" pitchFamily="34" charset="-122"/>
                <a:ea typeface="微软雅黑" panose="020B0503020204020204" pitchFamily="34" charset="-122"/>
                <a:sym typeface="+mn-ea"/>
              </a:rPr>
              <a:t>讲　近代物理</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5418"/>
                <a:ext cx="11412000" cy="6143220"/>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山西吕梁市二模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太阳耀斑爆发是一种发生在太阳大气层中的剧烈太阳活动，</a:t>
                </a:r>
                <a:r>
                  <a:rPr lang="en-US" altLang="zh-CN" sz="2800">
                    <a:effectLst/>
                    <a:latin typeface="Times New Roman" panose="02020603050405020304" pitchFamily="18" charset="0"/>
                    <a:ea typeface="宋体" panose="02010600030101010101" pitchFamily="2" charset="-122"/>
                  </a:rPr>
                  <a:t>2024</a:t>
                </a:r>
                <a:r>
                  <a:rPr lang="zh-CN" altLang="zh-CN" sz="2800">
                    <a:effectLst/>
                    <a:latin typeface="Times New Roman" panose="02020603050405020304" pitchFamily="18" charset="0"/>
                    <a:ea typeface="宋体" panose="02010600030101010101" pitchFamily="2" charset="-122"/>
                  </a:rPr>
                  <a:t>年</a:t>
                </a:r>
                <a:r>
                  <a:rPr lang="en-US" altLang="zh-CN" sz="2800">
                    <a:effectLst/>
                    <a:latin typeface="Times New Roman" panose="02020603050405020304" pitchFamily="18" charset="0"/>
                    <a:ea typeface="宋体" panose="02010600030101010101" pitchFamily="2" charset="-122"/>
                  </a:rPr>
                  <a:t>5</a:t>
                </a:r>
                <a:r>
                  <a:rPr lang="zh-CN" altLang="zh-CN" sz="2800">
                    <a:effectLst/>
                    <a:latin typeface="Times New Roman" panose="02020603050405020304" pitchFamily="18" charset="0"/>
                    <a:ea typeface="宋体" panose="02010600030101010101" pitchFamily="2" charset="-122"/>
                  </a:rPr>
                  <a:t>月</a:t>
                </a:r>
                <a:r>
                  <a:rPr lang="en-US" altLang="zh-CN" sz="2800">
                    <a:effectLst/>
                    <a:latin typeface="Times New Roman" panose="02020603050405020304" pitchFamily="18" charset="0"/>
                    <a:ea typeface="宋体" panose="02010600030101010101" pitchFamily="2" charset="-122"/>
                  </a:rPr>
                  <a:t>8</a:t>
                </a:r>
                <a:r>
                  <a:rPr lang="zh-CN" altLang="zh-CN" sz="2800">
                    <a:effectLst/>
                    <a:latin typeface="Times New Roman" panose="02020603050405020304" pitchFamily="18" charset="0"/>
                    <a:ea typeface="宋体" panose="02010600030101010101" pitchFamily="2" charset="-122"/>
                  </a:rPr>
                  <a:t>日，太阳发生两次</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射线强耀斑。若太阳辐射到地球表面的效率为</a:t>
                </a:r>
                <a:r>
                  <a:rPr lang="en-US" altLang="zh-CN" sz="2800" i="1">
                    <a:effectLst/>
                    <a:latin typeface="Times New Roman" panose="02020603050405020304" pitchFamily="18" charset="0"/>
                    <a:ea typeface="宋体" panose="02010600030101010101" pitchFamily="2" charset="-122"/>
                  </a:rPr>
                  <a:t>η</a:t>
                </a:r>
                <a:r>
                  <a:rPr lang="zh-CN" altLang="zh-CN" sz="2800">
                    <a:effectLst/>
                    <a:latin typeface="Times New Roman" panose="02020603050405020304" pitchFamily="18" charset="0"/>
                    <a:ea typeface="宋体" panose="02010600030101010101" pitchFamily="2" charset="-122"/>
                  </a:rPr>
                  <a:t>，地球表面探测仪正对太阳的面积为</a:t>
                </a:r>
                <a:r>
                  <a:rPr lang="en-US" altLang="zh-CN" sz="2800" i="1">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宋体" panose="02010600030101010101" pitchFamily="2" charset="-122"/>
                  </a:rPr>
                  <a:t>，探测仪到太阳中心的距离为</a:t>
                </a:r>
                <a:r>
                  <a:rPr lang="en-US" altLang="zh-CN" sz="2800" i="1">
                    <a:effectLst/>
                    <a:latin typeface="Times New Roman" panose="02020603050405020304" pitchFamily="18" charset="0"/>
                    <a:ea typeface="宋体" panose="02010600030101010101" pitchFamily="2" charset="-122"/>
                  </a:rPr>
                  <a:t>L</a:t>
                </a:r>
                <a:r>
                  <a:rPr lang="zh-CN" altLang="zh-CN" sz="2800">
                    <a:effectLst/>
                    <a:latin typeface="Times New Roman" panose="02020603050405020304" pitchFamily="18" charset="0"/>
                    <a:ea typeface="宋体" panose="02010600030101010101" pitchFamily="2" charset="-122"/>
                  </a:rPr>
                  <a:t>，探测仪单位时间内探测到</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射线的光子数为</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rPr>
                  <a:t>。已知普朗克常量为</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射线波长为</a:t>
                </a:r>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宋体" panose="02010600030101010101" pitchFamily="2" charset="-122"/>
                  </a:rPr>
                  <a:t>，光速为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，太阳均匀地向各个方向辐射</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射线，则太阳辐射</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宋体" panose="02010600030101010101" pitchFamily="2" charset="-122"/>
                  </a:rPr>
                  <a:t>射线的总功率为</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𝑛h𝑐</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𝐿</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𝜂𝜆</m:t>
                        </m:r>
                      </m:den>
                    </m:f>
                  </m:oMath>
                </a14:m>
                <a:r>
                  <a:rPr lang="en-US" altLang="zh-CN" sz="2800">
                    <a:effectLst/>
                    <a:latin typeface="Times New Roman" panose="02020603050405020304" pitchFamily="18" charset="0"/>
                    <a:ea typeface="宋体" panose="02010600030101010101" pitchFamily="2" charset="-122"/>
                  </a:rPr>
                  <a:t>	B.</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𝑛h𝑐</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𝐿</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𝜂</m:t>
                        </m:r>
                        <m:r>
                          <a:rPr lang="en-US" altLang="zh-CN" sz="2800" i="1">
                            <a:effectLst/>
                            <a:latin typeface="Cambria Math" panose="02040503050406030204" pitchFamily="18" charset="0"/>
                            <a:ea typeface="宋体" panose="02010600030101010101" pitchFamily="2" charset="-122"/>
                          </a:rPr>
                          <m:t>𝑆</m:t>
                        </m:r>
                        <m:r>
                          <a:rPr lang="en-US" altLang="zh-CN" sz="2800" i="1">
                            <a:effectLst/>
                            <a:latin typeface="Cambria Math" panose="02040503050406030204" pitchFamily="18" charset="0"/>
                            <a:ea typeface="宋体" panose="02010600030101010101" pitchFamily="2" charset="-122"/>
                          </a:rPr>
                          <m:t>𝜆</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𝑛h𝑐</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𝐿</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i="1">
                            <a:effectLst/>
                            <a:latin typeface="Cambria Math" panose="02040503050406030204" pitchFamily="18" charset="0"/>
                            <a:ea typeface="宋体" panose="02010600030101010101" pitchFamily="2" charset="-122"/>
                          </a:rPr>
                          <m:t>𝜂𝜆</m:t>
                        </m:r>
                      </m:den>
                    </m:f>
                  </m:oMath>
                </a14:m>
                <a:r>
                  <a:rPr lang="en-US" altLang="zh-CN" sz="2800">
                    <a:effectLst/>
                    <a:latin typeface="Times New Roman" panose="02020603050405020304" pitchFamily="18" charset="0"/>
                    <a:ea typeface="宋体" panose="02010600030101010101" pitchFamily="2" charset="-122"/>
                  </a:rPr>
                  <a:t>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4</m:t>
                        </m:r>
                        <m:r>
                          <m:rPr>
                            <m:sty m:val="p"/>
                          </m:rPr>
                          <a:rPr lang="en-US" altLang="zh-CN" sz="2800">
                            <a:effectLst/>
                            <a:latin typeface="Cambria Math" panose="02040503050406030204" pitchFamily="18" charset="0"/>
                            <a:ea typeface="宋体" panose="02010600030101010101" pitchFamily="2" charset="-122"/>
                          </a:rPr>
                          <m:t>π</m:t>
                        </m:r>
                        <m:r>
                          <a:rPr lang="en-US" altLang="zh-CN" sz="2800" i="1">
                            <a:effectLst/>
                            <a:latin typeface="Cambria Math" panose="02040503050406030204" pitchFamily="18" charset="0"/>
                            <a:ea typeface="宋体" panose="02010600030101010101" pitchFamily="2" charset="-122"/>
                          </a:rPr>
                          <m:t>𝑛h𝑐</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𝐿</m:t>
                            </m:r>
                          </m:e>
                          <m:sup>
                            <m:r>
                              <a:rPr lang="en-US" altLang="zh-CN" sz="2800">
                                <a:effectLst/>
                                <a:latin typeface="Cambria Math" panose="02040503050406030204" pitchFamily="18" charset="0"/>
                                <a:ea typeface="宋体" panose="02010600030101010101" pitchFamily="2" charset="-122"/>
                              </a:rPr>
                              <m:t>2</m:t>
                            </m:r>
                          </m:sup>
                        </m:sSup>
                      </m:num>
                      <m:den>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𝜂</m:t>
                        </m:r>
                        <m:r>
                          <a:rPr lang="en-US" altLang="zh-CN" sz="2800" i="1">
                            <a:effectLst/>
                            <a:latin typeface="Cambria Math" panose="02040503050406030204" pitchFamily="18" charset="0"/>
                            <a:ea typeface="宋体" panose="02010600030101010101" pitchFamily="2" charset="-122"/>
                          </a:rPr>
                          <m:t>𝑆</m:t>
                        </m:r>
                        <m:r>
                          <a:rPr lang="en-US" altLang="zh-CN" sz="2800" i="1">
                            <a:effectLst/>
                            <a:latin typeface="Cambria Math" panose="02040503050406030204" pitchFamily="18" charset="0"/>
                            <a:ea typeface="宋体" panose="02010600030101010101" pitchFamily="2" charset="-122"/>
                          </a:rPr>
                          <m:t>𝜆</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5418"/>
                <a:ext cx="11412000" cy="6143220"/>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4" name="剪去对角的矩形 3"/>
          <p:cNvSpPr/>
          <p:nvPr/>
        </p:nvSpPr>
        <p:spPr>
          <a:xfrm>
            <a:off x="0" y="275620"/>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3</a:t>
            </a:r>
            <a:endParaRPr lang="zh-CN" altLang="en-US" dirty="0">
              <a:sym typeface="+mn-ea"/>
            </a:endParaRPr>
          </a:p>
        </p:txBody>
      </p:sp>
      <p:sp>
        <p:nvSpPr>
          <p:cNvPr id="19" name="TextBox 14"/>
          <p:cNvSpPr txBox="1"/>
          <p:nvPr/>
        </p:nvSpPr>
        <p:spPr>
          <a:xfrm>
            <a:off x="3017912" y="4149874"/>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204228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705002"/>
            <a:ext cx="11801475" cy="3372864"/>
            <a:chOff x="0" y="774110"/>
            <a:chExt cx="11801475" cy="3372864"/>
          </a:xfrm>
        </p:grpSpPr>
        <mc:AlternateContent xmlns:mc="http://schemas.openxmlformats.org/markup-compatibility/2006" xmlns:a14="http://schemas.microsoft.com/office/drawing/2010/main">
          <mc:Choice Requires="a14">
            <p:sp>
              <p:nvSpPr>
                <p:cNvPr id="12" name="矩形 11"/>
                <p:cNvSpPr/>
                <p:nvPr/>
              </p:nvSpPr>
              <p:spPr>
                <a:xfrm>
                  <a:off x="389255" y="1181995"/>
                  <a:ext cx="11412220" cy="2964979"/>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一个</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射线的光子能量为</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，探测器单位时间内探测到的</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射线的总能量为</a:t>
                  </a:r>
                  <a:r>
                    <a:rPr lang="en-US" altLang="zh-CN" sz="2800" i="1">
                      <a:effectLst/>
                      <a:latin typeface="Times New Roman" panose="02020603050405020304" pitchFamily="18" charset="0"/>
                      <a:ea typeface="宋体" panose="02010600030101010101" pitchFamily="2" charset="-122"/>
                    </a:rPr>
                    <a:t>E</a:t>
                  </a:r>
                  <a:r>
                    <a:rPr lang="zh-CN" altLang="zh-CN" sz="2800" baseline="-25000">
                      <a:effectLst/>
                      <a:latin typeface="Times New Roman" panose="02020603050405020304" pitchFamily="18" charset="0"/>
                      <a:ea typeface="楷体" panose="02010609060101010101" pitchFamily="49" charset="-122"/>
                      <a:cs typeface="Times New Roman" panose="02020603050405020304" pitchFamily="18" charset="0"/>
                    </a:rPr>
                    <a:t>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𝜂</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𝑃𝑆</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，单位时间内探测到的</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射线的光子数为</a:t>
                  </a:r>
                  <a:r>
                    <a:rPr lang="en-US" altLang="zh-CN" sz="2800" i="1">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，有</a:t>
                  </a:r>
                  <a:r>
                    <a:rPr lang="en-US" altLang="zh-CN" sz="2800" i="1">
                      <a:effectLst/>
                      <a:latin typeface="Times New Roman" panose="02020603050405020304" pitchFamily="18" charset="0"/>
                      <a:ea typeface="宋体" panose="02010600030101010101" pitchFamily="2" charset="-122"/>
                    </a:rPr>
                    <a:t>E</a:t>
                  </a:r>
                  <a:r>
                    <a:rPr lang="zh-CN" altLang="zh-CN" sz="2800" baseline="-25000">
                      <a:effectLst/>
                      <a:latin typeface="Times New Roman" panose="02020603050405020304" pitchFamily="18" charset="0"/>
                      <a:ea typeface="楷体" panose="02010609060101010101" pitchFamily="49" charset="-122"/>
                      <a:cs typeface="Times New Roman" panose="02020603050405020304" pitchFamily="18" charset="0"/>
                    </a:rPr>
                    <a:t>总</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nE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π</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𝑛h𝑐</m:t>
                          </m:r>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𝐿</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𝜂</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𝑆</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389255" y="1181995"/>
                  <a:ext cx="11412220" cy="2964979"/>
                </a:xfrm>
                <a:prstGeom prst="rect">
                  <a:avLst/>
                </a:prstGeom>
                <a:blipFill rotWithShape="0">
                  <a:blip r:embed="rId2"/>
                  <a:stretch>
                    <a:fillRect l="-1122" r="-694"/>
                  </a:stretch>
                </a:blipFill>
              </p:spPr>
              <p:txBody>
                <a:bodyPr/>
                <a:lstStyle/>
                <a:p>
                  <a:r>
                    <a:rPr lang="zh-CN" altLang="en-US">
                      <a:noFill/>
                    </a:rPr>
                    <a:t> </a:t>
                  </a:r>
                </a:p>
              </p:txBody>
            </p:sp>
          </mc:Fallback>
        </mc:AlternateContent>
        <p:grpSp>
          <p:nvGrpSpPr>
            <p:cNvPr id="14" name="组合 13"/>
            <p:cNvGrpSpPr/>
            <p:nvPr/>
          </p:nvGrpSpPr>
          <p:grpSpPr>
            <a:xfrm>
              <a:off x="0" y="774110"/>
              <a:ext cx="1439863" cy="424932"/>
              <a:chOff x="51643" y="755060"/>
              <a:chExt cx="1439863" cy="424932"/>
            </a:xfrm>
          </p:grpSpPr>
          <p:sp>
            <p:nvSpPr>
              <p:cNvPr id="15" name="矩形 14"/>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8" name="组合 65"/>
              <p:cNvGrpSpPr>
                <a:grpSpLocks/>
              </p:cNvGrpSpPr>
              <p:nvPr/>
            </p:nvGrpSpPr>
            <p:grpSpPr bwMode="auto">
              <a:xfrm>
                <a:off x="1224676" y="886173"/>
                <a:ext cx="162478" cy="162211"/>
                <a:chOff x="3104" y="165"/>
                <a:chExt cx="276" cy="275"/>
              </a:xfrm>
            </p:grpSpPr>
            <p:cxnSp>
              <p:nvCxnSpPr>
                <p:cNvPr id="20" name="直接连接符 1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3" name="矩形 12">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90834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7271983"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 xmlns:a16="http://schemas.microsoft.com/office/drawing/2014/main" id="{CA7834F9-F61F-D8A5-01A7-63F92B8A1C90}"/>
              </a:ext>
            </a:extLst>
          </p:cNvPr>
          <p:cNvSpPr/>
          <p:nvPr/>
        </p:nvSpPr>
        <p:spPr>
          <a:xfrm>
            <a:off x="550590" y="2296716"/>
            <a:ext cx="11593288" cy="1003608"/>
          </a:xfrm>
          <a:prstGeom prst="rect">
            <a:avLst/>
          </a:prstGeom>
        </p:spPr>
        <p:txBody>
          <a:bodyPr wrap="square">
            <a:spAutoFit/>
          </a:bodyPr>
          <a:lstStyle/>
          <a:p>
            <a:pPr>
              <a:lnSpc>
                <a:spcPct val="120000"/>
              </a:lnSpc>
            </a:pPr>
            <a:r>
              <a:rPr lang="zh-CN" altLang="en-US" sz="5400" b="1">
                <a:solidFill>
                  <a:prstClr val="black"/>
                </a:solidFill>
                <a:latin typeface="微软雅黑" panose="020B0503020204020204" charset="-122"/>
                <a:ea typeface="微软雅黑" panose="020B0503020204020204" charset="-122"/>
                <a:cs typeface="微软雅黑" panose="020B0503020204020204" charset="-122"/>
              </a:rPr>
              <a:t>考点二　光电效应</a:t>
            </a:r>
            <a:endParaRPr lang="zh-CN" altLang="en-US" sz="5400"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4502" y="2187811"/>
            <a:ext cx="5015911" cy="1299600"/>
          </a:xfrm>
          <a:prstGeom prst="rect">
            <a:avLst/>
          </a:prstGeom>
        </p:spPr>
      </p:pic>
    </p:spTree>
    <p:extLst>
      <p:ext uri="{BB962C8B-B14F-4D97-AF65-F5344CB8AC3E}">
        <p14:creationId xmlns:p14="http://schemas.microsoft.com/office/powerpoint/2010/main" val="3524017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892671"/>
            <a:ext cx="11377264" cy="2595839"/>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1.</a:t>
            </a:r>
            <a:r>
              <a:rPr lang="zh-CN" altLang="zh-CN" sz="2800" b="1" kern="100">
                <a:latin typeface="+mn-ea"/>
                <a:cs typeface="Courier New" panose="02070309020205020404" pitchFamily="49" charset="0"/>
              </a:rPr>
              <a:t>光电效应两条对应关系</a:t>
            </a: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光子频率高</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光子能量大</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光电子的最大初动能大；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光照强度大</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同种频率的光</a:t>
            </a:r>
            <a:r>
              <a:rPr lang="en-US" altLang="zh-CN" sz="2800">
                <a:latin typeface="Times New Roman" panose="02020603050405020304" pitchFamily="18" charset="0"/>
                <a:ea typeface="宋体" panose="02010600030101010101" pitchFamily="2" charset="-122"/>
              </a:rPr>
              <a:t>)</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光子数目多</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发射光电子多</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饱和光电流大。</a:t>
            </a:r>
            <a:endParaRPr lang="zh-CN" altLang="zh-CN" sz="110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675191"/>
            <a:ext cx="11377264" cy="656846"/>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2.</a:t>
            </a:r>
            <a:r>
              <a:rPr lang="zh-CN" altLang="en-US" sz="2800" b="1" kern="100">
                <a:latin typeface="+mn-ea"/>
                <a:cs typeface="Courier New" panose="02070309020205020404" pitchFamily="49" charset="0"/>
              </a:rPr>
              <a:t>定量分析时应抓住三个关系式</a:t>
            </a:r>
            <a:endParaRPr lang="zh-CN" altLang="zh-CN" sz="2800" b="1" kern="100">
              <a:latin typeface="+mn-ea"/>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461523194"/>
              </p:ext>
            </p:extLst>
          </p:nvPr>
        </p:nvGraphicFramePr>
        <p:xfrm>
          <a:off x="533998" y="1557586"/>
          <a:ext cx="11249839" cy="2376264"/>
        </p:xfrm>
        <a:graphic>
          <a:graphicData uri="http://schemas.openxmlformats.org/drawingml/2006/table">
            <a:tbl>
              <a:tblPr firstRow="1" firstCol="1" bandRow="1"/>
              <a:tblGrid>
                <a:gridCol w="6978661"/>
                <a:gridCol w="4271178"/>
              </a:tblGrid>
              <a:tr h="792088">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爱因斯坦光电效应方程</a:t>
                      </a:r>
                    </a:p>
                  </a:txBody>
                  <a:tcPr marL="10870" marR="10870" marT="10870" marB="10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hν</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W</a:t>
                      </a:r>
                      <a:r>
                        <a:rPr lang="en-US" sz="2800" baseline="-25000">
                          <a:effectLst/>
                          <a:latin typeface="Times New Roman" panose="02020603050405020304" pitchFamily="18" charset="0"/>
                          <a:ea typeface="宋体" panose="02010600030101010101" pitchFamily="2" charset="-122"/>
                        </a:rPr>
                        <a:t>0</a:t>
                      </a:r>
                      <a:endParaRPr lang="zh-CN" sz="2800">
                        <a:effectLst/>
                        <a:latin typeface="Times New Roman" panose="02020603050405020304" pitchFamily="18" charset="0"/>
                        <a:ea typeface="宋体" panose="02010600030101010101" pitchFamily="2" charset="-122"/>
                      </a:endParaRPr>
                    </a:p>
                  </a:txBody>
                  <a:tcPr marL="10870" marR="10870" marT="10870" marB="10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光电子的最大初动能与遏止电压的关系</a:t>
                      </a:r>
                    </a:p>
                  </a:txBody>
                  <a:tcPr marL="19850" marR="19850" marT="10870" marB="10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eU</a:t>
                      </a:r>
                      <a:r>
                        <a:rPr lang="en-US" sz="2800" baseline="-25000">
                          <a:effectLst/>
                          <a:latin typeface="Times New Roman" panose="02020603050405020304" pitchFamily="18" charset="0"/>
                          <a:ea typeface="宋体" panose="02010600030101010101" pitchFamily="2" charset="-122"/>
                        </a:rPr>
                        <a:t>c</a:t>
                      </a:r>
                      <a:endParaRPr lang="zh-CN" sz="2800">
                        <a:effectLst/>
                        <a:latin typeface="Times New Roman" panose="02020603050405020304" pitchFamily="18" charset="0"/>
                        <a:ea typeface="宋体" panose="02010600030101010101" pitchFamily="2" charset="-122"/>
                      </a:endParaRPr>
                    </a:p>
                  </a:txBody>
                  <a:tcPr marL="10870" marR="10870" marT="10870" marB="10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逸出功与截止频率的关系</a:t>
                      </a:r>
                    </a:p>
                  </a:txBody>
                  <a:tcPr marL="10870" marR="10870" marT="10870" marB="10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i="1">
                          <a:effectLst/>
                          <a:latin typeface="Times New Roman" panose="02020603050405020304" pitchFamily="18" charset="0"/>
                          <a:ea typeface="宋体" panose="02010600030101010101" pitchFamily="2" charset="-122"/>
                        </a:rPr>
                        <a:t>W</a:t>
                      </a:r>
                      <a:r>
                        <a:rPr lang="en-US" sz="2800" baseline="-25000">
                          <a:effectLst/>
                          <a:latin typeface="Times New Roman" panose="02020603050405020304" pitchFamily="18" charset="0"/>
                          <a:ea typeface="宋体" panose="02010600030101010101" pitchFamily="2" charset="-122"/>
                        </a:rPr>
                        <a:t>0</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hν</a:t>
                      </a:r>
                      <a:r>
                        <a:rPr lang="en-US" sz="2800" baseline="-25000">
                          <a:effectLst/>
                          <a:latin typeface="Times New Roman" panose="02020603050405020304" pitchFamily="18" charset="0"/>
                          <a:ea typeface="宋体" panose="02010600030101010101" pitchFamily="2" charset="-122"/>
                        </a:rPr>
                        <a:t>c</a:t>
                      </a:r>
                      <a:endParaRPr lang="zh-CN" sz="2800">
                        <a:effectLst/>
                        <a:latin typeface="Times New Roman" panose="02020603050405020304" pitchFamily="18" charset="0"/>
                        <a:ea typeface="宋体" panose="02010600030101010101" pitchFamily="2" charset="-122"/>
                      </a:endParaRPr>
                    </a:p>
                  </a:txBody>
                  <a:tcPr marL="10870" marR="10870" marT="10870" marB="108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074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405458"/>
            <a:ext cx="11377264" cy="656846"/>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3.</a:t>
            </a:r>
            <a:r>
              <a:rPr lang="zh-CN" altLang="en-US" sz="2800" b="1" kern="100">
                <a:latin typeface="+mn-ea"/>
                <a:cs typeface="Courier New" panose="02070309020205020404" pitchFamily="49" charset="0"/>
              </a:rPr>
              <a:t>光电效应的四类图像分析</a:t>
            </a:r>
            <a:endParaRPr lang="zh-CN" altLang="zh-CN" sz="1100">
              <a:effectLst/>
              <a:latin typeface="Times New Roman" panose="02020603050405020304" pitchFamily="18" charset="0"/>
              <a:ea typeface="宋体" panose="02010600030101010101" pitchFamily="2"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2825513164"/>
              </p:ext>
            </p:extLst>
          </p:nvPr>
        </p:nvGraphicFramePr>
        <p:xfrm>
          <a:off x="550588" y="1225661"/>
          <a:ext cx="11233249" cy="4517407"/>
        </p:xfrm>
        <a:graphic>
          <a:graphicData uri="http://schemas.openxmlformats.org/drawingml/2006/table">
            <a:tbl>
              <a:tblPr firstRow="1" firstCol="1" bandRow="1"/>
              <a:tblGrid>
                <a:gridCol w="2808314"/>
                <a:gridCol w="3024336"/>
                <a:gridCol w="5400599"/>
              </a:tblGrid>
              <a:tr h="670745">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图像名称</a:t>
                      </a:r>
                    </a:p>
                  </a:txBody>
                  <a:tcPr marL="3091" marR="3091"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图线形状</a:t>
                      </a:r>
                    </a:p>
                  </a:txBody>
                  <a:tcPr marL="3091" marR="3091"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由图线直接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或间接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得到的物理量</a:t>
                      </a:r>
                    </a:p>
                  </a:txBody>
                  <a:tcPr marL="5644" marR="5644"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741">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光电子的最大初动能</a:t>
                      </a: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a:t>
                      </a:r>
                      <a:r>
                        <a:rPr lang="zh-CN" sz="2800">
                          <a:effectLst/>
                          <a:latin typeface="Times New Roman" panose="02020603050405020304" pitchFamily="18" charset="0"/>
                          <a:ea typeface="宋体" panose="02010600030101010101" pitchFamily="2" charset="-122"/>
                        </a:rPr>
                        <a:t>与入射光频率</a:t>
                      </a:r>
                      <a:r>
                        <a:rPr lang="en-US" sz="2800" i="1">
                          <a:effectLst/>
                          <a:latin typeface="Times New Roman" panose="02020603050405020304" pitchFamily="18" charset="0"/>
                          <a:ea typeface="宋体" panose="02010600030101010101" pitchFamily="2" charset="-122"/>
                        </a:rPr>
                        <a:t>ν</a:t>
                      </a:r>
                      <a:r>
                        <a:rPr lang="zh-CN" sz="2800">
                          <a:effectLst/>
                          <a:latin typeface="Times New Roman" panose="02020603050405020304" pitchFamily="18" charset="0"/>
                          <a:ea typeface="宋体" panose="02010600030101010101" pitchFamily="2" charset="-122"/>
                        </a:rPr>
                        <a:t>的关系</a:t>
                      </a:r>
                    </a:p>
                  </a:txBody>
                  <a:tcPr marL="3762" marR="3762"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endParaRPr lang="en-US" sz="2800" i="1"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endParaRPr lang="en-US" sz="2800" i="1"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endParaRPr lang="en-US" sz="2800" i="1"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r>
                        <a:rPr lang="en-US" sz="2800" i="1" smtClean="0">
                          <a:effectLst/>
                          <a:latin typeface="Times New Roman" panose="02020603050405020304" pitchFamily="18" charset="0"/>
                          <a:ea typeface="宋体" panose="02010600030101010101" pitchFamily="2" charset="-122"/>
                        </a:rPr>
                        <a:t>E</a:t>
                      </a:r>
                      <a:r>
                        <a:rPr lang="en-US" sz="2800" baseline="-25000" smtClean="0">
                          <a:effectLst/>
                          <a:latin typeface="Times New Roman" panose="02020603050405020304" pitchFamily="18" charset="0"/>
                          <a:ea typeface="宋体" panose="02010600030101010101" pitchFamily="2" charset="-122"/>
                        </a:rPr>
                        <a:t>k</a:t>
                      </a:r>
                      <a:r>
                        <a:rPr lang="en-US" sz="2800" smtClean="0">
                          <a:effectLst/>
                          <a:latin typeface="Times New Roman" panose="02020603050405020304" pitchFamily="18" charset="0"/>
                          <a:ea typeface="宋体" panose="02010600030101010101" pitchFamily="2" charset="-122"/>
                        </a:rPr>
                        <a:t>=</a:t>
                      </a:r>
                      <a:r>
                        <a:rPr lang="en-US" sz="2800" i="1" smtClean="0">
                          <a:effectLst/>
                          <a:latin typeface="Times New Roman" panose="02020603050405020304" pitchFamily="18" charset="0"/>
                          <a:ea typeface="宋体" panose="02010600030101010101" pitchFamily="2" charset="-122"/>
                        </a:rPr>
                        <a:t>hν</a:t>
                      </a:r>
                      <a:r>
                        <a:rPr lang="en-US" sz="2800" smtClean="0">
                          <a:effectLst/>
                          <a:latin typeface="Times New Roman" panose="02020603050405020304" pitchFamily="18" charset="0"/>
                          <a:ea typeface="宋体" panose="02010600030101010101" pitchFamily="2" charset="-122"/>
                        </a:rPr>
                        <a:t>-</a:t>
                      </a:r>
                      <a:r>
                        <a:rPr lang="en-US" sz="2800" i="1" smtClean="0">
                          <a:effectLst/>
                          <a:latin typeface="Times New Roman" panose="02020603050405020304" pitchFamily="18" charset="0"/>
                          <a:ea typeface="宋体" panose="02010600030101010101" pitchFamily="2" charset="-122"/>
                        </a:rPr>
                        <a:t>hν</a:t>
                      </a:r>
                      <a:r>
                        <a:rPr lang="en-US" sz="2800" baseline="-25000" smtClean="0">
                          <a:effectLst/>
                          <a:latin typeface="Times New Roman" panose="02020603050405020304" pitchFamily="18" charset="0"/>
                          <a:ea typeface="宋体" panose="02010600030101010101" pitchFamily="2" charset="-122"/>
                        </a:rPr>
                        <a:t>c</a:t>
                      </a:r>
                      <a:endParaRPr lang="zh-CN" sz="2800">
                        <a:effectLst/>
                        <a:latin typeface="Times New Roman" panose="02020603050405020304" pitchFamily="18" charset="0"/>
                        <a:ea typeface="宋体" panose="02010600030101010101" pitchFamily="2" charset="-122"/>
                      </a:endParaRPr>
                    </a:p>
                  </a:txBody>
                  <a:tcPr marL="5644" marR="5644"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截止频率：图线与</a:t>
                      </a:r>
                      <a:r>
                        <a:rPr lang="en-US" sz="2800" i="1" dirty="0">
                          <a:effectLst/>
                          <a:latin typeface="Times New Roman" panose="02020603050405020304" pitchFamily="18" charset="0"/>
                          <a:ea typeface="宋体" panose="02010600030101010101" pitchFamily="2" charset="-122"/>
                        </a:rPr>
                        <a:t>ν</a:t>
                      </a:r>
                      <a:r>
                        <a:rPr lang="zh-CN" sz="2800" dirty="0">
                          <a:effectLst/>
                          <a:latin typeface="Times New Roman" panose="02020603050405020304" pitchFamily="18" charset="0"/>
                          <a:ea typeface="宋体" panose="02010600030101010101" pitchFamily="2" charset="-122"/>
                        </a:rPr>
                        <a:t>轴交点的横坐标</a:t>
                      </a:r>
                      <a:r>
                        <a:rPr lang="en-US" sz="2800" i="1" dirty="0" err="1">
                          <a:effectLst/>
                          <a:latin typeface="Times New Roman" panose="02020603050405020304" pitchFamily="18" charset="0"/>
                          <a:ea typeface="宋体" panose="02010600030101010101" pitchFamily="2" charset="-122"/>
                        </a:rPr>
                        <a:t>ν</a:t>
                      </a:r>
                      <a:r>
                        <a:rPr lang="en-US" sz="2800" baseline="-25000" dirty="0" err="1">
                          <a:effectLst/>
                          <a:latin typeface="Times New Roman" panose="02020603050405020304" pitchFamily="18" charset="0"/>
                          <a:ea typeface="宋体" panose="02010600030101010101" pitchFamily="2" charset="-122"/>
                        </a:rPr>
                        <a:t>c</a:t>
                      </a:r>
                      <a:endParaRPr 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逸出功：图线与</a:t>
                      </a:r>
                      <a:r>
                        <a:rPr lang="en-US" sz="2800" i="1" dirty="0" err="1">
                          <a:effectLst/>
                          <a:latin typeface="Times New Roman" panose="02020603050405020304" pitchFamily="18" charset="0"/>
                          <a:ea typeface="宋体" panose="02010600030101010101" pitchFamily="2" charset="-122"/>
                        </a:rPr>
                        <a:t>E</a:t>
                      </a:r>
                      <a:r>
                        <a:rPr lang="en-US" sz="2800" baseline="-25000" dirty="0" err="1">
                          <a:effectLst/>
                          <a:latin typeface="Times New Roman" panose="02020603050405020304" pitchFamily="18" charset="0"/>
                          <a:ea typeface="宋体" panose="02010600030101010101" pitchFamily="2" charset="-122"/>
                        </a:rPr>
                        <a:t>k</a:t>
                      </a:r>
                      <a:r>
                        <a:rPr lang="zh-CN" sz="2800" dirty="0">
                          <a:effectLst/>
                          <a:latin typeface="Times New Roman" panose="02020603050405020304" pitchFamily="18" charset="0"/>
                          <a:ea typeface="宋体" panose="02010600030101010101" pitchFamily="2" charset="-122"/>
                        </a:rPr>
                        <a:t>轴交点的纵坐标的绝对值</a:t>
                      </a:r>
                    </a:p>
                    <a:p>
                      <a:pPr marL="72000" algn="l">
                        <a:lnSpc>
                          <a:spcPct val="150000"/>
                        </a:lnSpc>
                        <a:spcAft>
                          <a:spcPts val="0"/>
                        </a:spcAft>
                        <a:tabLst>
                          <a:tab pos="2790825" algn="l"/>
                          <a:tab pos="4231005" algn="l"/>
                        </a:tabLst>
                      </a:pPr>
                      <a:r>
                        <a:rPr lang="en-US" sz="2800" i="1" dirty="0">
                          <a:effectLst/>
                          <a:latin typeface="Times New Roman" panose="02020603050405020304" pitchFamily="18" charset="0"/>
                          <a:ea typeface="宋体" panose="02010600030101010101" pitchFamily="2" charset="-122"/>
                        </a:rPr>
                        <a:t>W</a:t>
                      </a:r>
                      <a:r>
                        <a:rPr lang="en-US" sz="2800" baseline="-25000" dirty="0">
                          <a:effectLst/>
                          <a:latin typeface="Times New Roman" panose="02020603050405020304" pitchFamily="18" charset="0"/>
                          <a:ea typeface="宋体" panose="02010600030101010101" pitchFamily="2" charset="-122"/>
                        </a:rPr>
                        <a:t>0</a:t>
                      </a:r>
                      <a:r>
                        <a:rPr lang="en-US"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E</a:t>
                      </a:r>
                      <a:r>
                        <a:rPr lang="en-US"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E</a:t>
                      </a:r>
                      <a:endParaRPr lang="zh-CN" sz="2800" dirty="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(3)</a:t>
                      </a:r>
                      <a:r>
                        <a:rPr lang="zh-CN" sz="2800" dirty="0">
                          <a:effectLst/>
                          <a:latin typeface="Times New Roman" panose="02020603050405020304" pitchFamily="18" charset="0"/>
                          <a:ea typeface="宋体" panose="02010600030101010101" pitchFamily="2" charset="-122"/>
                        </a:rPr>
                        <a:t>普朗克常量：图线的斜率</a:t>
                      </a:r>
                      <a:r>
                        <a:rPr lang="en-US" sz="2800" i="1" dirty="0">
                          <a:effectLst/>
                          <a:latin typeface="Times New Roman" panose="02020603050405020304" pitchFamily="18" charset="0"/>
                          <a:ea typeface="宋体" panose="02010600030101010101" pitchFamily="2" charset="-122"/>
                        </a:rPr>
                        <a:t>k</a:t>
                      </a:r>
                      <a:r>
                        <a:rPr lang="en-US" sz="2800" dirty="0">
                          <a:effectLst/>
                          <a:latin typeface="Times New Roman" panose="02020603050405020304" pitchFamily="18" charset="0"/>
                          <a:ea typeface="宋体" panose="02010600030101010101" pitchFamily="2" charset="-122"/>
                        </a:rPr>
                        <a:t>=</a:t>
                      </a:r>
                      <a:r>
                        <a:rPr lang="en-US" sz="2800" i="1" dirty="0">
                          <a:effectLst/>
                          <a:latin typeface="Times New Roman" panose="02020603050405020304" pitchFamily="18" charset="0"/>
                          <a:ea typeface="宋体" panose="02010600030101010101" pitchFamily="2" charset="-122"/>
                        </a:rPr>
                        <a:t>h</a:t>
                      </a:r>
                      <a:endParaRPr lang="zh-CN" sz="2800" dirty="0">
                        <a:effectLst/>
                        <a:latin typeface="Times New Roman" panose="02020603050405020304" pitchFamily="18" charset="0"/>
                        <a:ea typeface="宋体" panose="02010600030101010101" pitchFamily="2" charset="-122"/>
                      </a:endParaRPr>
                    </a:p>
                  </a:txBody>
                  <a:tcPr marL="5644" marR="5644"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image29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0950" y="2377788"/>
            <a:ext cx="2191628" cy="2088232"/>
          </a:xfrm>
          <a:prstGeom prst="rect">
            <a:avLst/>
          </a:prstGeom>
          <a:noFill/>
          <a:ln>
            <a:noFill/>
          </a:ln>
        </p:spPr>
      </p:pic>
    </p:spTree>
    <p:extLst>
      <p:ext uri="{BB962C8B-B14F-4D97-AF65-F5344CB8AC3E}">
        <p14:creationId xmlns:p14="http://schemas.microsoft.com/office/powerpoint/2010/main" val="581310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329698660"/>
              </p:ext>
            </p:extLst>
          </p:nvPr>
        </p:nvGraphicFramePr>
        <p:xfrm>
          <a:off x="550588" y="857629"/>
          <a:ext cx="11233249" cy="3877327"/>
        </p:xfrm>
        <a:graphic>
          <a:graphicData uri="http://schemas.openxmlformats.org/drawingml/2006/table">
            <a:tbl>
              <a:tblPr firstRow="1" firstCol="1" bandRow="1"/>
              <a:tblGrid>
                <a:gridCol w="2808314"/>
                <a:gridCol w="3024336"/>
                <a:gridCol w="5400599"/>
              </a:tblGrid>
              <a:tr h="670745">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图像名称</a:t>
                      </a:r>
                    </a:p>
                  </a:txBody>
                  <a:tcPr marL="3091" marR="3091"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图线形状</a:t>
                      </a:r>
                    </a:p>
                  </a:txBody>
                  <a:tcPr marL="3091" marR="3091"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由图线直接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或间接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得到的物理量</a:t>
                      </a:r>
                    </a:p>
                  </a:txBody>
                  <a:tcPr marL="5644" marR="5644"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3106">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颜色相同、强度不同的光，光电流与电压的关系</a:t>
                      </a:r>
                    </a:p>
                  </a:txBody>
                  <a:tcPr marL="3762" marR="3762"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5644" marR="5644"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遏止电压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a:t>
                      </a:r>
                      <a:r>
                        <a:rPr lang="zh-CN" sz="2800">
                          <a:effectLst/>
                          <a:latin typeface="Times New Roman" panose="02020603050405020304" pitchFamily="18" charset="0"/>
                          <a:ea typeface="宋体" panose="02010600030101010101" pitchFamily="2" charset="-122"/>
                        </a:rPr>
                        <a:t>：图线与横轴交点的横坐标</a:t>
                      </a:r>
                    </a:p>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饱和光电流</a:t>
                      </a:r>
                      <a:r>
                        <a:rPr lang="en-US" sz="2800" i="1">
                          <a:effectLst/>
                          <a:latin typeface="Times New Roman" panose="02020603050405020304" pitchFamily="18" charset="0"/>
                          <a:ea typeface="宋体" panose="02010600030101010101" pitchFamily="2" charset="-122"/>
                        </a:rPr>
                        <a:t>I</a:t>
                      </a:r>
                      <a:r>
                        <a:rPr lang="en-US" sz="2800" baseline="-25000">
                          <a:effectLst/>
                          <a:latin typeface="Times New Roman" panose="02020603050405020304" pitchFamily="18" charset="0"/>
                          <a:ea typeface="宋体" panose="02010600030101010101" pitchFamily="2" charset="-122"/>
                        </a:rPr>
                        <a:t>m1</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I</a:t>
                      </a:r>
                      <a:r>
                        <a:rPr lang="en-US" sz="2800" baseline="-25000">
                          <a:effectLst/>
                          <a:latin typeface="Times New Roman" panose="02020603050405020304" pitchFamily="18" charset="0"/>
                          <a:ea typeface="宋体" panose="02010600030101010101" pitchFamily="2" charset="-122"/>
                        </a:rPr>
                        <a:t>m2</a:t>
                      </a:r>
                      <a:r>
                        <a:rPr lang="zh-CN" sz="2800">
                          <a:effectLst/>
                          <a:latin typeface="Times New Roman" panose="02020603050405020304" pitchFamily="18" charset="0"/>
                          <a:ea typeface="宋体" panose="02010600030101010101" pitchFamily="2" charset="-122"/>
                        </a:rPr>
                        <a:t>：光电流的最大值</a:t>
                      </a:r>
                    </a:p>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最大初动能：</a:t>
                      </a: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eU</a:t>
                      </a:r>
                      <a:r>
                        <a:rPr lang="en-US" sz="2800" baseline="-25000">
                          <a:effectLst/>
                          <a:latin typeface="Times New Roman" panose="02020603050405020304" pitchFamily="18" charset="0"/>
                          <a:ea typeface="宋体" panose="02010600030101010101" pitchFamily="2" charset="-122"/>
                        </a:rPr>
                        <a:t>c</a:t>
                      </a:r>
                      <a:endParaRPr lang="zh-CN" sz="2800">
                        <a:effectLst/>
                        <a:latin typeface="Times New Roman" panose="02020603050405020304" pitchFamily="18" charset="0"/>
                        <a:ea typeface="宋体" panose="02010600030101010101" pitchFamily="2" charset="-122"/>
                      </a:endParaRPr>
                    </a:p>
                  </a:txBody>
                  <a:tcPr marL="5644" marR="5644" marT="3091" marB="3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image300.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8942" y="2144247"/>
            <a:ext cx="2304256" cy="1754705"/>
          </a:xfrm>
          <a:prstGeom prst="rect">
            <a:avLst/>
          </a:prstGeom>
          <a:noFill/>
          <a:ln>
            <a:noFill/>
          </a:ln>
        </p:spPr>
      </p:pic>
    </p:spTree>
    <p:extLst>
      <p:ext uri="{BB962C8B-B14F-4D97-AF65-F5344CB8AC3E}">
        <p14:creationId xmlns:p14="http://schemas.microsoft.com/office/powerpoint/2010/main" val="2814124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ext uri="{D42A27DB-BD31-4B8C-83A1-F6EECF244321}">
                    <p14:modId xmlns:p14="http://schemas.microsoft.com/office/powerpoint/2010/main" val="140243274"/>
                  </p:ext>
                </p:extLst>
              </p:nvPr>
            </p:nvGraphicFramePr>
            <p:xfrm>
              <a:off x="440482" y="437946"/>
              <a:ext cx="11343356" cy="6030409"/>
            </p:xfrm>
            <a:graphic>
              <a:graphicData uri="http://schemas.openxmlformats.org/drawingml/2006/table">
                <a:tbl>
                  <a:tblPr firstRow="1" firstCol="1" bandRow="1"/>
                  <a:tblGrid>
                    <a:gridCol w="2990428"/>
                    <a:gridCol w="3024336"/>
                    <a:gridCol w="5328592"/>
                  </a:tblGrid>
                  <a:tr h="869376">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图像名称</a:t>
                          </a:r>
                        </a:p>
                      </a:txBody>
                      <a:tcPr marL="3800" marR="3800"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图线形状</a:t>
                          </a:r>
                        </a:p>
                      </a:txBody>
                      <a:tcPr marL="3800" marR="3800"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由图线直接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或间接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得到的物理量</a:t>
                          </a: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4053">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颜色不同时，光电流与电压的关系</a:t>
                          </a:r>
                        </a:p>
                      </a:txBody>
                      <a:tcPr marL="4626" marR="4626"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遏止电压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c1</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c2</a:t>
                          </a:r>
                          <a:r>
                            <a:rPr lang="zh-CN" sz="2800">
                              <a:effectLst/>
                              <a:latin typeface="Times New Roman" panose="02020603050405020304" pitchFamily="18" charset="0"/>
                              <a:ea typeface="宋体" panose="02010600030101010101" pitchFamily="2" charset="-122"/>
                            </a:rPr>
                            <a:t>，则</a:t>
                          </a:r>
                          <a:r>
                            <a:rPr lang="en-US" sz="2800" i="1">
                              <a:effectLst/>
                              <a:latin typeface="Times New Roman" panose="02020603050405020304" pitchFamily="18" charset="0"/>
                              <a:ea typeface="宋体" panose="02010600030101010101" pitchFamily="2" charset="-122"/>
                            </a:rPr>
                            <a:t>ν</a:t>
                          </a:r>
                          <a:r>
                            <a:rPr lang="en-US" sz="2800" baseline="-25000">
                              <a:effectLst/>
                              <a:latin typeface="Times New Roman" panose="02020603050405020304" pitchFamily="18" charset="0"/>
                              <a:ea typeface="宋体" panose="02010600030101010101" pitchFamily="2" charset="-122"/>
                            </a:rPr>
                            <a:t>1</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ν</a:t>
                          </a:r>
                          <a:r>
                            <a:rPr lang="en-US" sz="2800" baseline="-25000">
                              <a:effectLst/>
                              <a:latin typeface="Times New Roman" panose="02020603050405020304" pitchFamily="18" charset="0"/>
                              <a:ea typeface="宋体" panose="02010600030101010101" pitchFamily="2" charset="-122"/>
                            </a:rPr>
                            <a:t>2</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最大初动能：</a:t>
                          </a: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k1</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eU</a:t>
                          </a:r>
                          <a:r>
                            <a:rPr lang="en-US" sz="2800" baseline="-25000">
                              <a:effectLst/>
                              <a:latin typeface="Times New Roman" panose="02020603050405020304" pitchFamily="18" charset="0"/>
                              <a:ea typeface="宋体" panose="02010600030101010101" pitchFamily="2" charset="-122"/>
                            </a:rPr>
                            <a:t>c1</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k2</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eU</a:t>
                          </a:r>
                          <a:r>
                            <a:rPr lang="en-US" sz="2800" baseline="-25000">
                              <a:effectLst/>
                              <a:latin typeface="Times New Roman" panose="02020603050405020304" pitchFamily="18" charset="0"/>
                              <a:ea typeface="宋体" panose="02010600030101010101" pitchFamily="2" charset="-122"/>
                            </a:rPr>
                            <a:t>c2</a:t>
                          </a:r>
                          <a:endParaRPr lang="zh-CN" sz="280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3193">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遏止电压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a:t>
                          </a:r>
                          <a:r>
                            <a:rPr lang="zh-CN" sz="2800">
                              <a:effectLst/>
                              <a:latin typeface="Times New Roman" panose="02020603050405020304" pitchFamily="18" charset="0"/>
                              <a:ea typeface="宋体" panose="02010600030101010101" pitchFamily="2" charset="-122"/>
                            </a:rPr>
                            <a:t>与入射光频率</a:t>
                          </a:r>
                          <a:r>
                            <a:rPr lang="en-US" sz="2800" i="1">
                              <a:effectLst/>
                              <a:latin typeface="Times New Roman" panose="02020603050405020304" pitchFamily="18" charset="0"/>
                              <a:ea typeface="宋体" panose="02010600030101010101" pitchFamily="2" charset="-122"/>
                            </a:rPr>
                            <a:t>ν</a:t>
                          </a:r>
                          <a:r>
                            <a:rPr lang="zh-CN" sz="2800">
                              <a:effectLst/>
                              <a:latin typeface="Times New Roman" panose="02020603050405020304" pitchFamily="18" charset="0"/>
                              <a:ea typeface="宋体" panose="02010600030101010101" pitchFamily="2" charset="-122"/>
                            </a:rPr>
                            <a:t>的关系</a:t>
                          </a:r>
                        </a:p>
                      </a:txBody>
                      <a:tcPr marL="4626" marR="4626"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 </a:t>
                          </a:r>
                          <a:endParaRPr lang="zh-CN" sz="2800" dirty="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endParaRPr lang="en-US" sz="2800" i="1" dirty="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endParaRPr lang="en-US" sz="2800" i="1" dirty="0" smtClean="0">
                            <a:effectLst/>
                            <a:latin typeface="Times New Roman" panose="02020603050405020304" pitchFamily="18" charset="0"/>
                            <a:ea typeface="宋体" panose="02010600030101010101" pitchFamily="2" charset="-122"/>
                          </a:endParaRPr>
                        </a:p>
                        <a:p>
                          <a:pPr algn="ctr">
                            <a:lnSpc>
                              <a:spcPct val="150000"/>
                            </a:lnSpc>
                            <a:spcAft>
                              <a:spcPts val="0"/>
                            </a:spcAft>
                            <a:tabLst>
                              <a:tab pos="2790825" algn="l"/>
                              <a:tab pos="4231005" algn="l"/>
                            </a:tabLst>
                          </a:pPr>
                          <a:r>
                            <a:rPr lang="en-US" sz="2800" i="1" dirty="0" err="1" smtClean="0">
                              <a:effectLst/>
                              <a:latin typeface="Times New Roman" panose="02020603050405020304" pitchFamily="18" charset="0"/>
                              <a:ea typeface="宋体" panose="02010600030101010101" pitchFamily="2" charset="-122"/>
                            </a:rPr>
                            <a:t>U</a:t>
                          </a:r>
                          <a:r>
                            <a:rPr lang="en-US" sz="2800" baseline="-25000" dirty="0" err="1" smtClean="0">
                              <a:effectLst/>
                              <a:latin typeface="Times New Roman" panose="02020603050405020304" pitchFamily="18" charset="0"/>
                              <a:ea typeface="宋体" panose="02010600030101010101" pitchFamily="2" charset="-122"/>
                            </a:rPr>
                            <a:t>c</a:t>
                          </a:r>
                          <a:r>
                            <a:rPr lang="en-US"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i="1">
                                      <a:effectLst/>
                                      <a:latin typeface="Cambria Math" panose="02040503050406030204" pitchFamily="18" charset="0"/>
                                      <a:ea typeface="宋体" panose="02010600030101010101" pitchFamily="2" charset="-122"/>
                                    </a:rPr>
                                    <m:t>h</m:t>
                                  </m:r>
                                  <m:r>
                                    <a:rPr lang="en-US" sz="2800" i="1">
                                      <a:effectLst/>
                                      <a:latin typeface="Cambria Math" panose="02040503050406030204" pitchFamily="18" charset="0"/>
                                      <a:ea typeface="宋体" panose="02010600030101010101" pitchFamily="2" charset="-122"/>
                                    </a:rPr>
                                    <m:t>𝜈</m:t>
                                  </m:r>
                                </m:num>
                                <m:den>
                                  <m:r>
                                    <a:rPr lang="en-US" sz="2800" i="1">
                                      <a:effectLst/>
                                      <a:latin typeface="Cambria Math" panose="02040503050406030204" pitchFamily="18" charset="0"/>
                                      <a:ea typeface="宋体" panose="02010600030101010101" pitchFamily="2" charset="-122"/>
                                    </a:rPr>
                                    <m:t>𝑒</m:t>
                                  </m:r>
                                </m:den>
                              </m:f>
                            </m:oMath>
                          </a14:m>
                          <a:r>
                            <a:rPr lang="en-US"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sSub>
                                    <m:sSubPr>
                                      <m:ctrlPr>
                                        <a:rPr lang="zh-CN" sz="2800" i="1">
                                          <a:effectLst/>
                                          <a:latin typeface="Cambria Math" panose="02040503050406030204" pitchFamily="18" charset="0"/>
                                          <a:ea typeface="Cambria Math" panose="02040503050406030204" pitchFamily="18" charset="0"/>
                                        </a:rPr>
                                      </m:ctrlPr>
                                    </m:sSubPr>
                                    <m:e>
                                      <m:r>
                                        <a:rPr lang="en-US" sz="2800" i="1">
                                          <a:effectLst/>
                                          <a:latin typeface="Cambria Math" panose="02040503050406030204" pitchFamily="18" charset="0"/>
                                          <a:ea typeface="宋体" panose="02010600030101010101" pitchFamily="2" charset="-122"/>
                                        </a:rPr>
                                        <m:t>𝑊</m:t>
                                      </m:r>
                                    </m:e>
                                    <m:sub>
                                      <m:r>
                                        <a:rPr lang="en-US" sz="2800">
                                          <a:effectLst/>
                                          <a:latin typeface="Cambria Math" panose="02040503050406030204" pitchFamily="18" charset="0"/>
                                          <a:ea typeface="宋体" panose="02010600030101010101" pitchFamily="2" charset="-122"/>
                                        </a:rPr>
                                        <m:t>0</m:t>
                                      </m:r>
                                    </m:sub>
                                  </m:sSub>
                                </m:num>
                                <m:den>
                                  <m:r>
                                    <a:rPr lang="en-US" sz="2800" i="1">
                                      <a:effectLst/>
                                      <a:latin typeface="Cambria Math" panose="02040503050406030204" pitchFamily="18" charset="0"/>
                                      <a:ea typeface="宋体" panose="02010600030101010101" pitchFamily="2" charset="-122"/>
                                    </a:rPr>
                                    <m:t>𝑒</m:t>
                                  </m:r>
                                </m:den>
                              </m:f>
                            </m:oMath>
                          </a14:m>
                          <a:endParaRPr lang="zh-CN" sz="2800" dirty="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截止频率</a:t>
                          </a:r>
                          <a:r>
                            <a:rPr lang="en-US" sz="2800" i="1" dirty="0" err="1">
                              <a:effectLst/>
                              <a:latin typeface="Times New Roman" panose="02020603050405020304" pitchFamily="18" charset="0"/>
                              <a:ea typeface="宋体" panose="02010600030101010101" pitchFamily="2" charset="-122"/>
                            </a:rPr>
                            <a:t>ν</a:t>
                          </a:r>
                          <a:r>
                            <a:rPr lang="en-US" sz="2800" baseline="-25000" dirty="0" err="1">
                              <a:effectLst/>
                              <a:latin typeface="Times New Roman" panose="02020603050405020304" pitchFamily="18" charset="0"/>
                              <a:ea typeface="宋体" panose="02010600030101010101" pitchFamily="2" charset="-122"/>
                            </a:rPr>
                            <a:t>c</a:t>
                          </a:r>
                          <a:r>
                            <a:rPr lang="zh-CN" sz="2800" dirty="0">
                              <a:effectLst/>
                              <a:latin typeface="Times New Roman" panose="02020603050405020304" pitchFamily="18" charset="0"/>
                              <a:ea typeface="宋体" panose="02010600030101010101" pitchFamily="2" charset="-122"/>
                            </a:rPr>
                            <a:t>：图线与横轴的交点的横坐标</a:t>
                          </a:r>
                        </a:p>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普朗克常量</a:t>
                          </a:r>
                          <a:r>
                            <a:rPr lang="en-US" sz="2800" i="1" dirty="0">
                              <a:effectLst/>
                              <a:latin typeface="Times New Roman" panose="02020603050405020304" pitchFamily="18" charset="0"/>
                              <a:ea typeface="宋体" panose="02010600030101010101" pitchFamily="2" charset="-122"/>
                            </a:rPr>
                            <a:t>h</a:t>
                          </a:r>
                          <a:r>
                            <a:rPr lang="zh-CN" sz="2800" dirty="0">
                              <a:effectLst/>
                              <a:latin typeface="Times New Roman" panose="02020603050405020304" pitchFamily="18" charset="0"/>
                              <a:ea typeface="宋体" panose="02010600030101010101" pitchFamily="2" charset="-122"/>
                            </a:rPr>
                            <a:t>：等于图线的斜率与电子电荷量的乘积，即</a:t>
                          </a:r>
                          <a:r>
                            <a:rPr lang="en-US" sz="2800" i="1" dirty="0">
                              <a:effectLst/>
                              <a:latin typeface="Times New Roman" panose="02020603050405020304" pitchFamily="18" charset="0"/>
                              <a:ea typeface="宋体" panose="02010600030101010101" pitchFamily="2" charset="-122"/>
                            </a:rPr>
                            <a:t>h</a:t>
                          </a:r>
                          <a:r>
                            <a:rPr lang="en-US" sz="2800" dirty="0">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ke</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注：此时两极之间接反向电压</a:t>
                          </a:r>
                          <a:r>
                            <a:rPr lang="en-US" sz="2800" dirty="0">
                              <a:effectLst/>
                              <a:latin typeface="Times New Roman" panose="02020603050405020304" pitchFamily="18" charset="0"/>
                              <a:ea typeface="宋体" panose="02010600030101010101" pitchFamily="2" charset="-122"/>
                            </a:rPr>
                            <a:t>)</a:t>
                          </a:r>
                          <a:endParaRPr lang="zh-CN" sz="2800" dirty="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140243274"/>
                  </p:ext>
                </p:extLst>
              </p:nvPr>
            </p:nvGraphicFramePr>
            <p:xfrm>
              <a:off x="440482" y="437946"/>
              <a:ext cx="11343356" cy="6030409"/>
            </p:xfrm>
            <a:graphic>
              <a:graphicData uri="http://schemas.openxmlformats.org/drawingml/2006/table">
                <a:tbl>
                  <a:tblPr firstRow="1" firstCol="1" bandRow="1"/>
                  <a:tblGrid>
                    <a:gridCol w="2990428"/>
                    <a:gridCol w="3024336"/>
                    <a:gridCol w="5328592"/>
                  </a:tblGrid>
                  <a:tr h="869376">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图像名称</a:t>
                          </a:r>
                        </a:p>
                      </a:txBody>
                      <a:tcPr marL="3800" marR="3800"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图线形状</a:t>
                          </a:r>
                        </a:p>
                      </a:txBody>
                      <a:tcPr marL="3800" marR="3800"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dirty="0">
                              <a:effectLst/>
                              <a:latin typeface="Times New Roman" panose="02020603050405020304" pitchFamily="18" charset="0"/>
                              <a:ea typeface="宋体" panose="02010600030101010101" pitchFamily="2" charset="-122"/>
                            </a:rPr>
                            <a:t>由图线直接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或间接</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得到的物理量</a:t>
                          </a: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7840">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颜色不同时，光电流与电压的关系</a:t>
                          </a:r>
                        </a:p>
                      </a:txBody>
                      <a:tcPr marL="4626" marR="4626"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 </a:t>
                          </a:r>
                          <a:endParaRPr lang="zh-CN" sz="280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遏止电压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c1</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c2</a:t>
                          </a:r>
                          <a:r>
                            <a:rPr lang="zh-CN" sz="2800">
                              <a:effectLst/>
                              <a:latin typeface="Times New Roman" panose="02020603050405020304" pitchFamily="18" charset="0"/>
                              <a:ea typeface="宋体" panose="02010600030101010101" pitchFamily="2" charset="-122"/>
                            </a:rPr>
                            <a:t>，则</a:t>
                          </a:r>
                          <a:r>
                            <a:rPr lang="en-US" sz="2800" i="1">
                              <a:effectLst/>
                              <a:latin typeface="Times New Roman" panose="02020603050405020304" pitchFamily="18" charset="0"/>
                              <a:ea typeface="宋体" panose="02010600030101010101" pitchFamily="2" charset="-122"/>
                            </a:rPr>
                            <a:t>ν</a:t>
                          </a:r>
                          <a:r>
                            <a:rPr lang="en-US" sz="2800" baseline="-25000">
                              <a:effectLst/>
                              <a:latin typeface="Times New Roman" panose="02020603050405020304" pitchFamily="18" charset="0"/>
                              <a:ea typeface="宋体" panose="02010600030101010101" pitchFamily="2" charset="-122"/>
                            </a:rPr>
                            <a:t>1</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ν</a:t>
                          </a:r>
                          <a:r>
                            <a:rPr lang="en-US" sz="2800" baseline="-25000">
                              <a:effectLst/>
                              <a:latin typeface="Times New Roman" panose="02020603050405020304" pitchFamily="18" charset="0"/>
                              <a:ea typeface="宋体" panose="02010600030101010101" pitchFamily="2" charset="-122"/>
                            </a:rPr>
                            <a:t>2</a:t>
                          </a:r>
                          <a:endParaRPr lang="zh-CN" sz="2800">
                            <a:effectLst/>
                            <a:latin typeface="Times New Roman" panose="02020603050405020304" pitchFamily="18" charset="0"/>
                            <a:ea typeface="宋体" panose="02010600030101010101" pitchFamily="2" charset="-122"/>
                          </a:endParaRPr>
                        </a:p>
                        <a:p>
                          <a:pPr marL="72000" algn="l">
                            <a:lnSpc>
                              <a:spcPct val="150000"/>
                            </a:lnSpc>
                            <a:spcAft>
                              <a:spcPts val="0"/>
                            </a:spcAft>
                            <a:tabLst>
                              <a:tab pos="2790825" algn="l"/>
                              <a:tab pos="4231005" algn="l"/>
                            </a:tabLst>
                          </a:pP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最大初动能：</a:t>
                          </a: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k1</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eU</a:t>
                          </a:r>
                          <a:r>
                            <a:rPr lang="en-US" sz="2800" baseline="-25000">
                              <a:effectLst/>
                              <a:latin typeface="Times New Roman" panose="02020603050405020304" pitchFamily="18" charset="0"/>
                              <a:ea typeface="宋体" panose="02010600030101010101" pitchFamily="2" charset="-122"/>
                            </a:rPr>
                            <a:t>c1</a:t>
                          </a:r>
                          <a:r>
                            <a:rPr lang="zh-CN"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baseline="-25000">
                              <a:effectLst/>
                              <a:latin typeface="Times New Roman" panose="02020603050405020304" pitchFamily="18" charset="0"/>
                              <a:ea typeface="宋体" panose="02010600030101010101" pitchFamily="2" charset="-122"/>
                            </a:rPr>
                            <a:t>k2</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eU</a:t>
                          </a:r>
                          <a:r>
                            <a:rPr lang="en-US" sz="2800" baseline="-25000">
                              <a:effectLst/>
                              <a:latin typeface="Times New Roman" panose="02020603050405020304" pitchFamily="18" charset="0"/>
                              <a:ea typeface="宋体" panose="02010600030101010101" pitchFamily="2" charset="-122"/>
                            </a:rPr>
                            <a:t>c2</a:t>
                          </a:r>
                          <a:endParaRPr lang="zh-CN" sz="280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3193">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遏止电压</a:t>
                          </a:r>
                          <a:r>
                            <a:rPr lang="en-US" sz="2800" i="1">
                              <a:effectLst/>
                              <a:latin typeface="Times New Roman" panose="02020603050405020304" pitchFamily="18" charset="0"/>
                              <a:ea typeface="宋体" panose="02010600030101010101" pitchFamily="2" charset="-122"/>
                            </a:rPr>
                            <a:t>U</a:t>
                          </a:r>
                          <a:r>
                            <a:rPr lang="en-US" sz="2800" baseline="-25000">
                              <a:effectLst/>
                              <a:latin typeface="Times New Roman" panose="02020603050405020304" pitchFamily="18" charset="0"/>
                              <a:ea typeface="宋体" panose="02010600030101010101" pitchFamily="2" charset="-122"/>
                            </a:rPr>
                            <a:t>c</a:t>
                          </a:r>
                          <a:r>
                            <a:rPr lang="zh-CN" sz="2800">
                              <a:effectLst/>
                              <a:latin typeface="Times New Roman" panose="02020603050405020304" pitchFamily="18" charset="0"/>
                              <a:ea typeface="宋体" panose="02010600030101010101" pitchFamily="2" charset="-122"/>
                            </a:rPr>
                            <a:t>与入射光频率</a:t>
                          </a:r>
                          <a:r>
                            <a:rPr lang="en-US" sz="2800" i="1">
                              <a:effectLst/>
                              <a:latin typeface="Times New Roman" panose="02020603050405020304" pitchFamily="18" charset="0"/>
                              <a:ea typeface="宋体" panose="02010600030101010101" pitchFamily="2" charset="-122"/>
                            </a:rPr>
                            <a:t>ν</a:t>
                          </a:r>
                          <a:r>
                            <a:rPr lang="zh-CN" sz="2800">
                              <a:effectLst/>
                              <a:latin typeface="Times New Roman" panose="02020603050405020304" pitchFamily="18" charset="0"/>
                              <a:ea typeface="宋体" panose="02010600030101010101" pitchFamily="2" charset="-122"/>
                            </a:rPr>
                            <a:t>的关系</a:t>
                          </a:r>
                        </a:p>
                      </a:txBody>
                      <a:tcPr marL="4626" marR="4626"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99194" t="-86817" r="-176815" b="-5085"/>
                          </a:stretch>
                        </a:blipFill>
                      </a:tcPr>
                    </a:tc>
                    <a:tc>
                      <a:txBody>
                        <a:bodyPr/>
                        <a:lstStyle/>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(1)</a:t>
                          </a:r>
                          <a:r>
                            <a:rPr lang="zh-CN" sz="2800" dirty="0">
                              <a:effectLst/>
                              <a:latin typeface="Times New Roman" panose="02020603050405020304" pitchFamily="18" charset="0"/>
                              <a:ea typeface="宋体" panose="02010600030101010101" pitchFamily="2" charset="-122"/>
                            </a:rPr>
                            <a:t>截止频率</a:t>
                          </a:r>
                          <a:r>
                            <a:rPr lang="en-US" sz="2800" i="1" dirty="0" err="1">
                              <a:effectLst/>
                              <a:latin typeface="Times New Roman" panose="02020603050405020304" pitchFamily="18" charset="0"/>
                              <a:ea typeface="宋体" panose="02010600030101010101" pitchFamily="2" charset="-122"/>
                            </a:rPr>
                            <a:t>ν</a:t>
                          </a:r>
                          <a:r>
                            <a:rPr lang="en-US" sz="2800" baseline="-25000" dirty="0" err="1">
                              <a:effectLst/>
                              <a:latin typeface="Times New Roman" panose="02020603050405020304" pitchFamily="18" charset="0"/>
                              <a:ea typeface="宋体" panose="02010600030101010101" pitchFamily="2" charset="-122"/>
                            </a:rPr>
                            <a:t>c</a:t>
                          </a:r>
                          <a:r>
                            <a:rPr lang="zh-CN" sz="2800" dirty="0">
                              <a:effectLst/>
                              <a:latin typeface="Times New Roman" panose="02020603050405020304" pitchFamily="18" charset="0"/>
                              <a:ea typeface="宋体" panose="02010600030101010101" pitchFamily="2" charset="-122"/>
                            </a:rPr>
                            <a:t>：图线与横轴的交点的横坐标</a:t>
                          </a:r>
                        </a:p>
                        <a:p>
                          <a:pPr marL="72000" algn="l">
                            <a:lnSpc>
                              <a:spcPct val="150000"/>
                            </a:lnSpc>
                            <a:spcAft>
                              <a:spcPts val="0"/>
                            </a:spcAft>
                            <a:tabLst>
                              <a:tab pos="2790825" algn="l"/>
                              <a:tab pos="4231005" algn="l"/>
                            </a:tabLst>
                          </a:pPr>
                          <a:r>
                            <a:rPr lang="en-US" sz="2800" dirty="0">
                              <a:effectLst/>
                              <a:latin typeface="Times New Roman" panose="02020603050405020304" pitchFamily="18" charset="0"/>
                              <a:ea typeface="宋体" panose="02010600030101010101" pitchFamily="2" charset="-122"/>
                            </a:rPr>
                            <a:t>(2)</a:t>
                          </a:r>
                          <a:r>
                            <a:rPr lang="zh-CN" sz="2800" dirty="0">
                              <a:effectLst/>
                              <a:latin typeface="Times New Roman" panose="02020603050405020304" pitchFamily="18" charset="0"/>
                              <a:ea typeface="宋体" panose="02010600030101010101" pitchFamily="2" charset="-122"/>
                            </a:rPr>
                            <a:t>普朗克常量</a:t>
                          </a:r>
                          <a:r>
                            <a:rPr lang="en-US" sz="2800" i="1" dirty="0">
                              <a:effectLst/>
                              <a:latin typeface="Times New Roman" panose="02020603050405020304" pitchFamily="18" charset="0"/>
                              <a:ea typeface="宋体" panose="02010600030101010101" pitchFamily="2" charset="-122"/>
                            </a:rPr>
                            <a:t>h</a:t>
                          </a:r>
                          <a:r>
                            <a:rPr lang="zh-CN" sz="2800" dirty="0">
                              <a:effectLst/>
                              <a:latin typeface="Times New Roman" panose="02020603050405020304" pitchFamily="18" charset="0"/>
                              <a:ea typeface="宋体" panose="02010600030101010101" pitchFamily="2" charset="-122"/>
                            </a:rPr>
                            <a:t>：等于图线的斜率与电子电荷量的乘积，即</a:t>
                          </a:r>
                          <a:r>
                            <a:rPr lang="en-US" sz="2800" i="1" dirty="0">
                              <a:effectLst/>
                              <a:latin typeface="Times New Roman" panose="02020603050405020304" pitchFamily="18" charset="0"/>
                              <a:ea typeface="宋体" panose="02010600030101010101" pitchFamily="2" charset="-122"/>
                            </a:rPr>
                            <a:t>h</a:t>
                          </a:r>
                          <a:r>
                            <a:rPr lang="en-US" sz="2800" dirty="0">
                              <a:effectLst/>
                              <a:latin typeface="Times New Roman" panose="02020603050405020304" pitchFamily="18" charset="0"/>
                              <a:ea typeface="宋体" panose="02010600030101010101" pitchFamily="2" charset="-122"/>
                            </a:rPr>
                            <a:t>=</a:t>
                          </a:r>
                          <a:r>
                            <a:rPr lang="en-US" sz="2800" i="1" dirty="0" err="1">
                              <a:effectLst/>
                              <a:latin typeface="Times New Roman" panose="02020603050405020304" pitchFamily="18" charset="0"/>
                              <a:ea typeface="宋体" panose="02010600030101010101" pitchFamily="2" charset="-122"/>
                            </a:rPr>
                            <a:t>ke</a:t>
                          </a:r>
                          <a:r>
                            <a:rPr lang="en-US" sz="2800" dirty="0">
                              <a:effectLst/>
                              <a:latin typeface="Times New Roman" panose="02020603050405020304" pitchFamily="18" charset="0"/>
                              <a:ea typeface="宋体" panose="02010600030101010101" pitchFamily="2" charset="-122"/>
                            </a:rPr>
                            <a:t>(</a:t>
                          </a:r>
                          <a:r>
                            <a:rPr lang="zh-CN" sz="2800" dirty="0">
                              <a:effectLst/>
                              <a:latin typeface="Times New Roman" panose="02020603050405020304" pitchFamily="18" charset="0"/>
                              <a:ea typeface="宋体" panose="02010600030101010101" pitchFamily="2" charset="-122"/>
                            </a:rPr>
                            <a:t>注：此时两极之间接反向电压</a:t>
                          </a:r>
                          <a:r>
                            <a:rPr lang="en-US" sz="2800" dirty="0">
                              <a:effectLst/>
                              <a:latin typeface="Times New Roman" panose="02020603050405020304" pitchFamily="18" charset="0"/>
                              <a:ea typeface="宋体" panose="02010600030101010101" pitchFamily="2" charset="-122"/>
                            </a:rPr>
                            <a:t>)</a:t>
                          </a:r>
                          <a:endParaRPr lang="zh-CN" sz="2800" dirty="0">
                            <a:effectLst/>
                            <a:latin typeface="Times New Roman" panose="02020603050405020304" pitchFamily="18" charset="0"/>
                            <a:ea typeface="宋体" panose="02010600030101010101" pitchFamily="2" charset="-122"/>
                          </a:endParaRPr>
                        </a:p>
                      </a:txBody>
                      <a:tcPr marL="6939" marR="6939" marT="3800" marB="38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4" name="image301.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7220" y="1518065"/>
            <a:ext cx="2657413" cy="1512168"/>
          </a:xfrm>
          <a:prstGeom prst="rect">
            <a:avLst/>
          </a:prstGeom>
          <a:noFill/>
          <a:ln>
            <a:noFill/>
          </a:ln>
        </p:spPr>
      </p:pic>
      <p:pic>
        <p:nvPicPr>
          <p:cNvPr id="7" name="image302.jpe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9822" y="3680036"/>
            <a:ext cx="1872208" cy="1693974"/>
          </a:xfrm>
          <a:prstGeom prst="rect">
            <a:avLst/>
          </a:prstGeom>
          <a:noFill/>
          <a:ln>
            <a:noFill/>
          </a:ln>
        </p:spPr>
      </p:pic>
    </p:spTree>
    <p:extLst>
      <p:ext uri="{BB962C8B-B14F-4D97-AF65-F5344CB8AC3E}">
        <p14:creationId xmlns:p14="http://schemas.microsoft.com/office/powerpoint/2010/main" val="465952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5418"/>
                <a:ext cx="11412000" cy="6827062"/>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2024·</a:t>
                </a:r>
                <a:r>
                  <a:rPr lang="zh-CN" altLang="zh-CN" sz="2800">
                    <a:effectLst/>
                    <a:latin typeface="Times New Roman" panose="02020603050405020304" pitchFamily="18" charset="0"/>
                    <a:ea typeface="楷体" panose="02010609060101010101" pitchFamily="49" charset="-122"/>
                  </a:rPr>
                  <a:t>海南卷</a:t>
                </a:r>
                <a:r>
                  <a:rPr lang="en-US" altLang="zh-CN" sz="2800">
                    <a:effectLst/>
                    <a:latin typeface="Times New Roman" panose="02020603050405020304" pitchFamily="18" charset="0"/>
                    <a:ea typeface="宋体" panose="02010600030101010101" pitchFamily="2" charset="-122"/>
                  </a:rPr>
                  <a:t>·8</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利用如图所示的装置研究光电效应，闭合单刀双掷开关，使</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宋体" panose="02010600030101010101" pitchFamily="2" charset="-122"/>
                  </a:rPr>
                  <a:t>接</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，用频率为</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的光照射光电管，调节滑动变阻器，使电流表的示数刚好为</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宋体" panose="02010600030101010101" pitchFamily="2" charset="-122"/>
                  </a:rPr>
                  <a:t>，此时电压表的示数为</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，已知电子电荷量为</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宋体" panose="02010600030101010101" pitchFamily="2" charset="-122"/>
                  </a:rPr>
                  <a:t>，普朗克常量为</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宋体" panose="02010600030101010101" pitchFamily="2" charset="-122"/>
                  </a:rPr>
                  <a:t>，下列说法正确的是</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其他条件不变，增大光强，电压表示数增大</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改用比</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更大频率的光照射，调整电流表</a:t>
                </a:r>
                <a:r>
                  <a:rPr lang="zh-CN" altLang="zh-CN" sz="2800" smtClean="0">
                    <a:effectLst/>
                    <a:latin typeface="Times New Roman" panose="02020603050405020304" pitchFamily="18" charset="0"/>
                    <a:ea typeface="宋体" panose="02010600030101010101" pitchFamily="2" charset="-122"/>
                  </a:rPr>
                  <a:t>的</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effectLst/>
                    <a:latin typeface="Times New Roman" panose="02020603050405020304" pitchFamily="18" charset="0"/>
                    <a:ea typeface="宋体" panose="02010600030101010101" pitchFamily="2" charset="-122"/>
                  </a:rPr>
                  <a:t>示</a:t>
                </a:r>
                <a:r>
                  <a:rPr lang="zh-CN" altLang="zh-CN" sz="2800">
                    <a:effectLst/>
                    <a:latin typeface="Times New Roman" panose="02020603050405020304" pitchFamily="18" charset="0"/>
                    <a:ea typeface="宋体" panose="02010600030101010101" pitchFamily="2" charset="-122"/>
                  </a:rPr>
                  <a:t>数为零，此时电压表示数仍为</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1</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其他条件不变，使开关</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宋体" panose="02010600030101010101" pitchFamily="2" charset="-122"/>
                  </a:rPr>
                  <a:t>接</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，电流表示数</a:t>
                </a:r>
                <a:r>
                  <a:rPr lang="zh-CN" altLang="zh-CN" sz="2800" smtClean="0">
                    <a:effectLst/>
                    <a:latin typeface="Times New Roman" panose="02020603050405020304" pitchFamily="18" charset="0"/>
                    <a:ea typeface="宋体" panose="02010600030101010101" pitchFamily="2" charset="-122"/>
                  </a:rPr>
                  <a:t>仍</a:t>
                </a:r>
                <a:endParaRPr lang="en-US" altLang="zh-CN" sz="28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effectLst/>
                    <a:latin typeface="Times New Roman" panose="02020603050405020304" pitchFamily="18" charset="0"/>
                    <a:ea typeface="宋体" panose="02010600030101010101" pitchFamily="2" charset="-122"/>
                  </a:rPr>
                  <a:t>为</a:t>
                </a:r>
                <a:r>
                  <a:rPr lang="zh-CN" altLang="zh-CN" sz="2800">
                    <a:effectLst/>
                    <a:latin typeface="Times New Roman" panose="02020603050405020304" pitchFamily="18" charset="0"/>
                    <a:ea typeface="宋体" panose="02010600030101010101" pitchFamily="2" charset="-122"/>
                  </a:rPr>
                  <a:t>零</a:t>
                </a:r>
                <a:endParaRPr lang="zh-CN" altLang="zh-CN" sz="1100">
                  <a:effectLst/>
                  <a:latin typeface="Times New Roman" panose="02020603050405020304" pitchFamily="18" charset="0"/>
                  <a:ea typeface="宋体" panose="02010600030101010101" pitchFamily="2" charset="-122"/>
                </a:endParaRPr>
              </a:p>
              <a:p>
                <a:pPr>
                  <a:lnSpc>
                    <a:spcPct val="12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光电管阴极材料的截止频率</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𝑒</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𝑈</m:t>
                            </m:r>
                          </m:e>
                          <m:sub>
                            <m:r>
                              <a:rPr lang="en-US" altLang="zh-CN" sz="2800">
                                <a:effectLst/>
                                <a:latin typeface="Cambria Math" panose="02040503050406030204" pitchFamily="18" charset="0"/>
                                <a:ea typeface="宋体" panose="02010600030101010101" pitchFamily="2" charset="-122"/>
                              </a:rPr>
                              <m:t>1</m:t>
                            </m:r>
                          </m:sub>
                        </m:sSub>
                      </m:num>
                      <m:den>
                        <m:r>
                          <a:rPr lang="en-US" altLang="zh-CN" sz="2800" i="1">
                            <a:effectLst/>
                            <a:latin typeface="Cambria Math" panose="02040503050406030204" pitchFamily="18" charset="0"/>
                            <a:ea typeface="宋体" panose="02010600030101010101" pitchFamily="2" charset="-122"/>
                          </a:rPr>
                          <m:t>h</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5418"/>
                <a:ext cx="11412000" cy="6827062"/>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8" name="TextBox 14"/>
          <p:cNvSpPr txBox="1"/>
          <p:nvPr/>
        </p:nvSpPr>
        <p:spPr>
          <a:xfrm>
            <a:off x="224458" y="5859016"/>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27397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4</a:t>
            </a:r>
            <a:endParaRPr lang="zh-CN" altLang="en-US" dirty="0">
              <a:sym typeface="+mn-ea"/>
            </a:endParaRPr>
          </a:p>
        </p:txBody>
      </p:sp>
      <p:pic>
        <p:nvPicPr>
          <p:cNvPr id="7" name="image218.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83438" y="1956968"/>
            <a:ext cx="3467141" cy="36366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290017"/>
            <a:ext cx="11783838" cy="6152780"/>
            <a:chOff x="0" y="268558"/>
            <a:chExt cx="11783838" cy="6152780"/>
          </a:xfrm>
        </p:grpSpPr>
        <mc:AlternateContent xmlns:mc="http://schemas.openxmlformats.org/markup-compatibility/2006" xmlns:a14="http://schemas.microsoft.com/office/drawing/2010/main">
          <mc:Choice Requires="a14">
            <p:sp>
              <p:nvSpPr>
                <p:cNvPr id="5" name="矩形 4"/>
                <p:cNvSpPr/>
                <p:nvPr/>
              </p:nvSpPr>
              <p:spPr>
                <a:xfrm>
                  <a:off x="389206" y="686435"/>
                  <a:ext cx="11394632" cy="5734903"/>
                </a:xfrm>
                <a:prstGeom prst="rect">
                  <a:avLst/>
                </a:prstGeom>
              </p:spPr>
              <p:txBody>
                <a:bodyPr wrap="square">
                  <a:spAutoFit/>
                </a:bodyPr>
                <a:lstStyle/>
                <a:p>
                  <a:pPr algn="just">
                    <a:lnSpc>
                      <a:spcPts val="55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当开关</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接</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时，由爱因斯坦光电效应方程得</a:t>
                  </a:r>
                  <a:r>
                    <a:rPr lang="en-US" altLang="zh-CN" sz="2800" i="1">
                      <a:effectLst/>
                      <a:latin typeface="Times New Roman" panose="02020603050405020304" pitchFamily="18" charset="0"/>
                      <a:ea typeface="宋体" panose="02010600030101010101" pitchFamily="2" charset="-122"/>
                    </a:rPr>
                    <a:t>eU</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W</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，故其他条件不变时，增大光强，电压表的示数不变，故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改用</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比</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更大频率的光照射，调整电流表的示数为零，而金属的逸出功不变，故遏止电压变大，即此时电压表示数大于</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其他</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条件不变，使开关</a:t>
                  </a:r>
                  <a:r>
                    <a:rPr lang="en-US" altLang="zh-CN" sz="2800">
                      <a:effectLst/>
                      <a:latin typeface="Times New Roman" panose="02020603050405020304" pitchFamily="18" charset="0"/>
                      <a:ea typeface="宋体" panose="02010600030101010101" pitchFamily="2" charset="-122"/>
                    </a:rPr>
                    <a:t>S</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接</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，此时</a:t>
                  </a:r>
                  <a:r>
                    <a:rPr lang="en-US" altLang="zh-CN" sz="2800" i="1">
                      <a:effectLst/>
                      <a:latin typeface="Times New Roman" panose="02020603050405020304" pitchFamily="18" charset="0"/>
                      <a:ea typeface="宋体" panose="02010600030101010101" pitchFamily="2" charset="-122"/>
                    </a:rPr>
                    <a:t>hν</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&gt;</a:t>
                  </a:r>
                  <a:r>
                    <a:rPr lang="en-US" altLang="zh-CN" sz="2800" i="1">
                      <a:effectLst/>
                      <a:latin typeface="Times New Roman" panose="02020603050405020304" pitchFamily="18" charset="0"/>
                      <a:ea typeface="宋体" panose="02010600030101010101" pitchFamily="2" charset="-122"/>
                    </a:rPr>
                    <a:t>W</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，可发生光电效应，故电流表示数不为零，故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ts val="55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根据</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爱因斯坦光电效应方程得</a:t>
                  </a:r>
                  <a:r>
                    <a:rPr lang="en-US" altLang="zh-CN" sz="2800" i="1">
                      <a:effectLst/>
                      <a:latin typeface="Times New Roman" panose="02020603050405020304" pitchFamily="18" charset="0"/>
                      <a:ea typeface="宋体" panose="02010600030101010101" pitchFamily="2" charset="-122"/>
                    </a:rPr>
                    <a:t>eU</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W</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，其中</a:t>
                  </a:r>
                  <a:r>
                    <a:rPr lang="en-US" altLang="zh-CN" sz="2800" i="1">
                      <a:effectLst/>
                      <a:latin typeface="Times New Roman" panose="02020603050405020304" pitchFamily="18" charset="0"/>
                      <a:ea typeface="宋体" panose="02010600030101010101" pitchFamily="2" charset="-122"/>
                    </a:rPr>
                    <a:t>W</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baseline="-250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，联立解得光电管阴极材料的截止频率为</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ν</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𝑒</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686435"/>
                  <a:ext cx="11394632" cy="5734903"/>
                </a:xfrm>
                <a:prstGeom prst="rect">
                  <a:avLst/>
                </a:prstGeom>
                <a:blipFill rotWithShape="0">
                  <a:blip r:embed="rId2"/>
                  <a:stretch>
                    <a:fillRect l="-1124" r="-1070" b="-319"/>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知识体系</a:t>
              </a:r>
            </a:p>
          </p:txBody>
        </p:sp>
      </p:grpSp>
      <p:pic>
        <p:nvPicPr>
          <p:cNvPr id="9" name="image215.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4566" y="1432620"/>
            <a:ext cx="11610175" cy="396044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79909"/>
            <a:ext cx="11412000" cy="6555641"/>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多选</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浙江</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rPr>
              <a:t>月选考</a:t>
            </a:r>
            <a:r>
              <a:rPr lang="en-US" altLang="zh-CN" sz="2800">
                <a:latin typeface="Times New Roman" panose="02020603050405020304" pitchFamily="18" charset="0"/>
                <a:ea typeface="宋体" panose="02010600030101010101" pitchFamily="2" charset="-122"/>
              </a:rPr>
              <a:t>·11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如图甲所示，三束由氢原子发出的可见光</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分别由真空玻璃管的窗口射向阴极</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rPr>
              <a:t>。调节滑动变阻器，记录电流表与电压表示数，两者关系如图乙所示。下列说法正确的是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分别射入同一单缝衍射装置时，</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宋体" panose="02010600030101010101" pitchFamily="2" charset="-122"/>
              </a:rPr>
              <a:t>的</a:t>
            </a:r>
            <a:r>
              <a:rPr lang="zh-CN" altLang="zh-CN" sz="2800" smtClean="0">
                <a:latin typeface="Times New Roman" panose="02020603050405020304" pitchFamily="18" charset="0"/>
                <a:ea typeface="宋体" panose="02010600030101010101" pitchFamily="2" charset="-122"/>
              </a:rPr>
              <a:t>中央</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亮</a:t>
            </a:r>
            <a:r>
              <a:rPr lang="zh-CN" altLang="zh-CN" sz="2800">
                <a:latin typeface="Times New Roman" panose="02020603050405020304" pitchFamily="18" charset="0"/>
                <a:ea typeface="宋体" panose="02010600030101010101" pitchFamily="2" charset="-122"/>
              </a:rPr>
              <a:t>纹比</a:t>
            </a:r>
            <a:r>
              <a:rPr lang="en-US" altLang="zh-CN" sz="2800" i="1">
                <a:latin typeface="Times New Roman" panose="02020603050405020304" pitchFamily="18" charset="0"/>
                <a:ea typeface="宋体" panose="02010600030101010101" pitchFamily="2" charset="-122"/>
              </a:rPr>
              <a:t>R</a:t>
            </a:r>
            <a:r>
              <a:rPr lang="zh-CN" altLang="zh-CN" sz="2800">
                <a:latin typeface="Times New Roman" panose="02020603050405020304" pitchFamily="18" charset="0"/>
                <a:ea typeface="宋体" panose="02010600030101010101" pitchFamily="2" charset="-122"/>
              </a:rPr>
              <a:t>宽</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宋体" panose="02010600030101010101" pitchFamily="2" charset="-122"/>
              </a:rPr>
              <a:t>产生的光电子在</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rPr>
              <a:t>处最小德布罗意</a:t>
            </a:r>
            <a:r>
              <a:rPr lang="zh-CN" altLang="zh-CN" sz="2800" smtClean="0">
                <a:latin typeface="Times New Roman" panose="02020603050405020304" pitchFamily="18" charset="0"/>
                <a:ea typeface="宋体" panose="02010600030101010101" pitchFamily="2" charset="-122"/>
              </a:rPr>
              <a:t>波</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长</a:t>
            </a:r>
            <a:r>
              <a:rPr lang="zh-CN"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大于</a:t>
            </a:r>
            <a:r>
              <a:rPr lang="en-US" altLang="zh-CN" sz="2800" i="1">
                <a:latin typeface="Times New Roman" panose="02020603050405020304" pitchFamily="18" charset="0"/>
                <a:ea typeface="宋体" panose="02010600030101010101" pitchFamily="2" charset="-122"/>
              </a:rPr>
              <a:t>Q</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氢原子向第一激发态跃迁发光时，三束</a:t>
            </a:r>
            <a:r>
              <a:rPr lang="zh-CN" altLang="zh-CN" sz="2800" smtClean="0">
                <a:latin typeface="Times New Roman" panose="02020603050405020304" pitchFamily="18" charset="0"/>
                <a:ea typeface="宋体" panose="02010600030101010101" pitchFamily="2" charset="-122"/>
              </a:rPr>
              <a:t>光</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中</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宋体" panose="02010600030101010101" pitchFamily="2" charset="-122"/>
              </a:rPr>
              <a:t>对应的能级最高</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对应于图乙中的</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宋体" panose="02010600030101010101" pitchFamily="2" charset="-122"/>
              </a:rPr>
              <a:t>点，单位时间到达阳极</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的光电子数目，</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宋体" panose="02010600030101010101" pitchFamily="2" charset="-122"/>
              </a:rPr>
              <a:t>多于</a:t>
            </a:r>
            <a:r>
              <a:rPr lang="en-US" altLang="zh-CN" sz="2800" i="1">
                <a:latin typeface="Times New Roman" panose="02020603050405020304" pitchFamily="18" charset="0"/>
                <a:ea typeface="宋体" panose="02010600030101010101" pitchFamily="2" charset="-122"/>
              </a:rPr>
              <a:t>Q</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24458" y="3429794"/>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408466"/>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5</a:t>
            </a:r>
            <a:endParaRPr lang="zh-CN" altLang="en-US" dirty="0">
              <a:sym typeface="+mn-ea"/>
            </a:endParaRPr>
          </a:p>
        </p:txBody>
      </p:sp>
      <p:pic>
        <p:nvPicPr>
          <p:cNvPr id="6" name="image219.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0433" y="2261624"/>
            <a:ext cx="4000773" cy="2996464"/>
          </a:xfrm>
          <a:prstGeom prst="rect">
            <a:avLst/>
          </a:prstGeom>
          <a:noFill/>
          <a:ln>
            <a:noFill/>
          </a:ln>
        </p:spPr>
      </p:pic>
      <p:sp>
        <p:nvSpPr>
          <p:cNvPr id="10" name="TextBox 14"/>
          <p:cNvSpPr txBox="1"/>
          <p:nvPr/>
        </p:nvSpPr>
        <p:spPr>
          <a:xfrm>
            <a:off x="233983" y="4653930"/>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33556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05458"/>
            <a:ext cx="11783838" cy="5076973"/>
            <a:chOff x="0" y="268558"/>
            <a:chExt cx="11783838" cy="5076973"/>
          </a:xfrm>
        </p:grpSpPr>
        <mc:AlternateContent xmlns:mc="http://schemas.openxmlformats.org/markup-compatibility/2006" xmlns:a14="http://schemas.microsoft.com/office/drawing/2010/main">
          <mc:Choice Requires="a14">
            <p:sp>
              <p:nvSpPr>
                <p:cNvPr id="5" name="矩形 4"/>
                <p:cNvSpPr/>
                <p:nvPr/>
              </p:nvSpPr>
              <p:spPr>
                <a:xfrm>
                  <a:off x="389206" y="686435"/>
                  <a:ext cx="11394632" cy="4659096"/>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根据</a:t>
                  </a:r>
                  <a:r>
                    <a:rPr lang="en-US" altLang="zh-CN" sz="2800" i="1">
                      <a:effectLst/>
                      <a:latin typeface="Times New Roman" panose="02020603050405020304" pitchFamily="18" charset="0"/>
                      <a:ea typeface="宋体" panose="02010600030101010101" pitchFamily="2" charset="-122"/>
                    </a:rPr>
                    <a:t>eU</a:t>
                  </a:r>
                  <a:r>
                    <a:rPr lang="en-US" altLang="zh-CN" sz="2800" baseline="-25000">
                      <a:effectLst/>
                      <a:latin typeface="Times New Roman" panose="02020603050405020304" pitchFamily="18" charset="0"/>
                      <a:ea typeface="宋体" panose="02010600030101010101" pitchFamily="2" charset="-122"/>
                    </a:rPr>
                    <a:t>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m:rPr>
                                  <m:sty m:val="p"/>
                                </m:rPr>
                                <a:rPr lang="en-US" altLang="zh-CN" sz="2800">
                                  <a:effectLst/>
                                  <a:latin typeface="Cambria Math" panose="02040503050406030204" pitchFamily="18" charset="0"/>
                                  <a:ea typeface="宋体" panose="02010600030101010101" pitchFamily="2" charset="-122"/>
                                </a:rPr>
                                <m:t>m</m:t>
                              </m:r>
                            </m:sub>
                          </m:sSub>
                        </m:e>
                        <m:sup>
                          <m:r>
                            <a:rPr lang="en-US" altLang="zh-CN" sz="2800">
                              <a:effectLst/>
                              <a:latin typeface="Cambria Math" panose="02040503050406030204" pitchFamily="18" charset="0"/>
                              <a:ea typeface="宋体" panose="02010600030101010101" pitchFamily="2" charset="-122"/>
                            </a:rPr>
                            <m:t>2</m:t>
                          </m:r>
                        </m:sup>
                      </m:sSup>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W</a:t>
                  </a:r>
                  <a:r>
                    <a:rPr lang="zh-CN" altLang="zh-CN" sz="2800" baseline="-25000">
                      <a:effectLst/>
                      <a:latin typeface="Times New Roman" panose="02020603050405020304" pitchFamily="18" charset="0"/>
                      <a:ea typeface="楷体" panose="02010609060101010101" pitchFamily="49" charset="-122"/>
                    </a:rPr>
                    <a:t>逸出功</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因</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rPr>
                    <a:t>的遏止电压大于</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，可知</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rPr>
                    <a:t>的频率大于</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的频率，</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rPr>
                    <a:t>的波长小于</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的波长，则分别射入同一单缝衍射装置时，</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的衍射现象比</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rPr>
                    <a:t>更明显，则</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rPr>
                    <a:t>的中央亮纹比</a:t>
                  </a:r>
                  <a:r>
                    <a:rPr lang="en-US" altLang="zh-CN" sz="2800" i="1">
                      <a:effectLst/>
                      <a:latin typeface="Times New Roman" panose="02020603050405020304" pitchFamily="18" charset="0"/>
                      <a:ea typeface="宋体" panose="02010600030101010101" pitchFamily="2" charset="-122"/>
                    </a:rPr>
                    <a:t>R</a:t>
                  </a:r>
                  <a:r>
                    <a:rPr lang="zh-CN" altLang="zh-CN" sz="2800">
                      <a:effectLst/>
                      <a:latin typeface="Times New Roman" panose="02020603050405020304" pitchFamily="18" charset="0"/>
                      <a:ea typeface="楷体" panose="02010609060101010101" pitchFamily="49" charset="-122"/>
                    </a:rPr>
                    <a:t>窄，选项</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错误</a:t>
                  </a:r>
                  <a:r>
                    <a:rPr lang="zh-CN" altLang="zh-CN" sz="2800" smtClean="0">
                      <a:effectLst/>
                      <a:latin typeface="Times New Roman" panose="02020603050405020304" pitchFamily="18" charset="0"/>
                      <a:ea typeface="楷体" panose="02010609060101010101" pitchFamily="49" charset="-122"/>
                    </a:rPr>
                    <a:t>；</a:t>
                  </a:r>
                  <a:endParaRPr lang="en-US" altLang="zh-CN" sz="2800" smtClean="0">
                    <a:effectLst/>
                    <a:latin typeface="Times New Roman" panose="02020603050405020304" pitchFamily="18" charset="0"/>
                    <a:ea typeface="楷体" panose="02010609060101010101" pitchFamily="49" charset="-122"/>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rPr>
                    <a:t>同理</a:t>
                  </a:r>
                  <a:r>
                    <a:rPr lang="zh-CN" altLang="zh-CN" sz="2800">
                      <a:effectLst/>
                      <a:latin typeface="Times New Roman" panose="02020603050405020304" pitchFamily="18" charset="0"/>
                      <a:ea typeface="楷体" panose="02010609060101010101" pitchFamily="49" charset="-122"/>
                    </a:rPr>
                    <a:t>可知在</a:t>
                  </a:r>
                  <a:r>
                    <a:rPr lang="en-US" altLang="zh-CN" sz="2800">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楷体" panose="02010609060101010101" pitchFamily="49" charset="-122"/>
                    </a:rPr>
                    <a:t>处</a:t>
                  </a:r>
                  <a:r>
                    <a:rPr lang="en-US" altLang="zh-CN" sz="2800" i="1">
                      <a:effectLst/>
                      <a:latin typeface="Times New Roman" panose="02020603050405020304" pitchFamily="18" charset="0"/>
                      <a:ea typeface="宋体" panose="02010600030101010101" pitchFamily="2" charset="-122"/>
                    </a:rPr>
                    <a:t>Q</a:t>
                  </a:r>
                  <a:r>
                    <a:rPr lang="zh-CN" altLang="zh-CN" sz="2800">
                      <a:effectLst/>
                      <a:latin typeface="Times New Roman" panose="02020603050405020304" pitchFamily="18" charset="0"/>
                      <a:ea typeface="楷体" panose="02010609060101010101" pitchFamily="49" charset="-122"/>
                    </a:rPr>
                    <a:t>产生的光电子的最大初动能比</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楷体" panose="02010609060101010101" pitchFamily="49" charset="-122"/>
                    </a:rPr>
                    <a:t>大，根据</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m:t>
                          </m:r>
                        </m:num>
                        <m:den>
                          <m:r>
                            <a:rPr lang="en-US" altLang="zh-CN" sz="2800" i="1">
                              <a:effectLst/>
                              <a:latin typeface="Cambria Math" panose="02040503050406030204" pitchFamily="18" charset="0"/>
                              <a:ea typeface="宋体" panose="02010600030101010101" pitchFamily="2" charset="-122"/>
                            </a:rPr>
                            <m:t>𝑝</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m:t>
                          </m:r>
                        </m:num>
                        <m:den>
                          <m:rad>
                            <m:radPr>
                              <m:degHide m:val="on"/>
                              <m:ctrlPr>
                                <a:rPr lang="zh-CN" altLang="zh-CN" sz="2800" i="1">
                                  <a:effectLst/>
                                  <a:latin typeface="Cambria Math" panose="02040503050406030204" pitchFamily="18" charset="0"/>
                                  <a:ea typeface="Cambria Math" panose="02040503050406030204" pitchFamily="18" charset="0"/>
                                </a:rPr>
                              </m:ctrlPr>
                            </m:radPr>
                            <m:deg/>
                            <m:e>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𝑚</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𝐸</m:t>
                                  </m:r>
                                </m:e>
                                <m:sub>
                                  <m:r>
                                    <m:rPr>
                                      <m:sty m:val="p"/>
                                    </m:rPr>
                                    <a:rPr lang="en-US" altLang="zh-CN" sz="2800">
                                      <a:effectLst/>
                                      <a:latin typeface="Cambria Math" panose="02040503050406030204" pitchFamily="18" charset="0"/>
                                      <a:ea typeface="宋体" panose="02010600030101010101" pitchFamily="2" charset="-122"/>
                                    </a:rPr>
                                    <m:t>km</m:t>
                                  </m:r>
                                </m:sub>
                              </m:sSub>
                            </m:e>
                          </m:rad>
                        </m:den>
                      </m:f>
                    </m:oMath>
                  </a14:m>
                  <a:endParaRPr lang="en-US" altLang="zh-CN" sz="110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可知产生光电子的最小德布罗意波长，</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大于</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，选项</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28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686435"/>
                  <a:ext cx="11394632" cy="4659096"/>
                </a:xfrm>
                <a:prstGeom prst="rect">
                  <a:avLst/>
                </a:prstGeom>
                <a:blipFill rotWithShape="0">
                  <a:blip r:embed="rId2"/>
                  <a:stretch>
                    <a:fillRect l="-1124" b="-1178"/>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7017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659604"/>
            <a:ext cx="11783838" cy="3013716"/>
            <a:chOff x="0" y="268558"/>
            <a:chExt cx="11783838" cy="3013716"/>
          </a:xfrm>
        </p:grpSpPr>
        <p:sp>
          <p:nvSpPr>
            <p:cNvPr id="5" name="矩形 4"/>
            <p:cNvSpPr/>
            <p:nvPr/>
          </p:nvSpPr>
          <p:spPr>
            <a:xfrm>
              <a:off x="389206" y="686435"/>
              <a:ext cx="11394632" cy="2595839"/>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rPr>
                <a:t>因</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楷体" panose="02010609060101010101" pitchFamily="49" charset="-122"/>
                </a:rPr>
                <a:t>对应的能量最大，则氢原子向第一激发态跃迁发光时，根据</a:t>
              </a:r>
              <a:r>
                <a:rPr lang="en-US" altLang="zh-CN" sz="2800" i="1">
                  <a:latin typeface="Times New Roman" panose="02020603050405020304" pitchFamily="18" charset="0"/>
                  <a:ea typeface="宋体" panose="02010600030101010101" pitchFamily="2" charset="-122"/>
                </a:rPr>
                <a:t>hν</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m</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rPr>
                <a:t>可知三束光中</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楷体" panose="02010609060101010101" pitchFamily="49" charset="-122"/>
                </a:rPr>
                <a:t>对应的能级最高，选项</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rPr>
                <a:t>正确</a:t>
              </a:r>
              <a:r>
                <a:rPr lang="zh-CN" altLang="zh-CN" sz="2800" smtClean="0">
                  <a:latin typeface="Times New Roman" panose="02020603050405020304" pitchFamily="18" charset="0"/>
                  <a:ea typeface="楷体" panose="02010609060101010101" pitchFamily="49" charset="-122"/>
                </a:rPr>
                <a:t>；</a:t>
              </a:r>
              <a:endParaRPr lang="en-US" altLang="zh-CN" sz="2800" smtClean="0">
                <a:latin typeface="Times New Roman" panose="02020603050405020304" pitchFamily="18" charset="0"/>
                <a:ea typeface="楷体" panose="02010609060101010101" pitchFamily="49" charset="-122"/>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楷体" panose="02010609060101010101" pitchFamily="49" charset="-122"/>
                </a:rPr>
                <a:t>对应</a:t>
              </a:r>
              <a:r>
                <a:rPr lang="zh-CN" altLang="zh-CN" sz="2800">
                  <a:latin typeface="Times New Roman" panose="02020603050405020304" pitchFamily="18" charset="0"/>
                  <a:ea typeface="楷体" panose="02010609060101010101" pitchFamily="49" charset="-122"/>
                </a:rPr>
                <a:t>于题图乙中的</a:t>
              </a:r>
              <a:r>
                <a:rPr lang="en-US" altLang="zh-CN" sz="2800" i="1">
                  <a:latin typeface="Times New Roman" panose="02020603050405020304" pitchFamily="18" charset="0"/>
                  <a:ea typeface="宋体" panose="02010600030101010101" pitchFamily="2" charset="-122"/>
                </a:rPr>
                <a:t>M</a:t>
              </a:r>
              <a:r>
                <a:rPr lang="zh-CN" altLang="zh-CN" sz="2800">
                  <a:latin typeface="Times New Roman" panose="02020603050405020304" pitchFamily="18" charset="0"/>
                  <a:ea typeface="楷体" panose="02010609060101010101" pitchFamily="49" charset="-122"/>
                </a:rPr>
                <a:t>点，</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楷体" panose="02010609060101010101" pitchFamily="49" charset="-122"/>
                </a:rPr>
                <a:t>和</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楷体" panose="02010609060101010101" pitchFamily="49" charset="-122"/>
                </a:rPr>
                <a:t>的光电流相等，可知</a:t>
              </a:r>
              <a:r>
                <a:rPr lang="en-US" altLang="zh-CN" sz="2800" i="1">
                  <a:latin typeface="Times New Roman" panose="02020603050405020304" pitchFamily="18" charset="0"/>
                  <a:ea typeface="宋体" panose="02010600030101010101" pitchFamily="2" charset="-122"/>
                </a:rPr>
                <a:t>P</a:t>
              </a:r>
              <a:r>
                <a:rPr lang="zh-CN" altLang="zh-CN" sz="2800">
                  <a:latin typeface="Times New Roman" panose="02020603050405020304" pitchFamily="18" charset="0"/>
                  <a:ea typeface="楷体" panose="02010609060101010101" pitchFamily="49" charset="-122"/>
                </a:rPr>
                <a:t>和</a:t>
              </a:r>
              <a:r>
                <a:rPr lang="en-US" altLang="zh-CN" sz="2800" i="1">
                  <a:latin typeface="Times New Roman" panose="02020603050405020304" pitchFamily="18" charset="0"/>
                  <a:ea typeface="宋体" panose="02010600030101010101" pitchFamily="2" charset="-122"/>
                </a:rPr>
                <a:t>Q</a:t>
              </a:r>
              <a:r>
                <a:rPr lang="zh-CN" altLang="zh-CN" sz="2800">
                  <a:latin typeface="Times New Roman" panose="02020603050405020304" pitchFamily="18" charset="0"/>
                  <a:ea typeface="楷体" panose="02010609060101010101" pitchFamily="49" charset="-122"/>
                </a:rPr>
                <a:t>单位时间到达阳极</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rPr>
                <a:t>的光电子数目相等，选项</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rPr>
                <a:t>错误。</a:t>
              </a:r>
              <a:endParaRPr lang="zh-CN" altLang="zh-CN" sz="1100">
                <a:effectLst/>
                <a:latin typeface="Times New Roman" panose="02020603050405020304" pitchFamily="18" charset="0"/>
                <a:ea typeface="宋体" panose="02010600030101010101" pitchFamily="2" charset="-122"/>
              </a:endParaRPr>
            </a:p>
          </p:txBody>
        </p:sp>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2"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46537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9720255"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a:extLst>
              <a:ext uri="{FF2B5EF4-FFF2-40B4-BE49-F238E27FC236}">
                <a16:creationId xmlns="" xmlns:a16="http://schemas.microsoft.com/office/drawing/2014/main" id="{CA7834F9-F61F-D8A5-01A7-63F92B8A1C90}"/>
              </a:ext>
            </a:extLst>
          </p:cNvPr>
          <p:cNvSpPr/>
          <p:nvPr/>
        </p:nvSpPr>
        <p:spPr>
          <a:xfrm>
            <a:off x="118543" y="2340149"/>
            <a:ext cx="11593288" cy="1003608"/>
          </a:xfrm>
          <a:prstGeom prst="rect">
            <a:avLst/>
          </a:prstGeom>
        </p:spPr>
        <p:txBody>
          <a:bodyPr wrap="square">
            <a:spAutoFit/>
          </a:bodyPr>
          <a:lstStyle/>
          <a:p>
            <a:pPr>
              <a:lnSpc>
                <a:spcPct val="120000"/>
              </a:lnSpc>
            </a:pPr>
            <a:r>
              <a:rPr lang="zh-CN" altLang="en-US" sz="5400" b="1">
                <a:solidFill>
                  <a:prstClr val="black"/>
                </a:solidFill>
                <a:latin typeface="微软雅黑" panose="020B0503020204020204" charset="-122"/>
                <a:ea typeface="微软雅黑" panose="020B0503020204020204" charset="-122"/>
                <a:cs typeface="微软雅黑" panose="020B0503020204020204" charset="-122"/>
              </a:rPr>
              <a:t>考点三　原子结构与玻尔理论</a:t>
            </a:r>
            <a:endParaRPr lang="zh-CN" altLang="en-US" sz="5400" dirty="0">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598" y="2187811"/>
            <a:ext cx="2566815" cy="1299600"/>
          </a:xfrm>
          <a:prstGeom prst="rect">
            <a:avLst/>
          </a:prstGeom>
        </p:spPr>
      </p:pic>
    </p:spTree>
    <p:extLst>
      <p:ext uri="{BB962C8B-B14F-4D97-AF65-F5344CB8AC3E}">
        <p14:creationId xmlns:p14="http://schemas.microsoft.com/office/powerpoint/2010/main" val="3515217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34566" y="472824"/>
            <a:ext cx="11521280" cy="656846"/>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dirty="0">
                <a:latin typeface="+mn-ea"/>
                <a:cs typeface="Courier New" panose="02070309020205020404" pitchFamily="49" charset="0"/>
              </a:rPr>
              <a:t>1.</a:t>
            </a:r>
            <a:r>
              <a:rPr lang="zh-CN" altLang="zh-CN" sz="2800" b="1" kern="100" dirty="0">
                <a:latin typeface="+mn-ea"/>
                <a:cs typeface="Courier New" panose="02070309020205020404" pitchFamily="49" charset="0"/>
              </a:rPr>
              <a:t>玻尔理论的三个假设</a:t>
            </a:r>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2032509366"/>
                  </p:ext>
                </p:extLst>
              </p:nvPr>
            </p:nvGraphicFramePr>
            <p:xfrm>
              <a:off x="478582" y="1359603"/>
              <a:ext cx="11377263" cy="4229703"/>
            </p:xfrm>
            <a:graphic>
              <a:graphicData uri="http://schemas.openxmlformats.org/drawingml/2006/table">
                <a:tbl>
                  <a:tblPr firstRow="1" firstCol="1" bandRow="1"/>
                  <a:tblGrid>
                    <a:gridCol w="4839812"/>
                    <a:gridCol w="6537451"/>
                  </a:tblGrid>
                  <a:tr h="811137">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轨道量子化</a:t>
                          </a:r>
                        </a:p>
                      </a:txBody>
                      <a:tcPr marL="7328" marR="7328"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核外电子只能在一些分立的轨道上运动</a:t>
                          </a:r>
                        </a:p>
                      </a:txBody>
                      <a:tcPr marL="13381" marR="13381"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617">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能量量子化</a:t>
                          </a:r>
                        </a:p>
                      </a:txBody>
                      <a:tcPr marL="7328" marR="7328"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原子只能处于一系列不连续的能量状态，</a:t>
                          </a:r>
                          <a:r>
                            <a:rPr lang="en-US" sz="2800" i="1">
                              <a:effectLst/>
                              <a:latin typeface="Times New Roman" panose="02020603050405020304" pitchFamily="18" charset="0"/>
                              <a:ea typeface="宋体" panose="02010600030101010101" pitchFamily="2" charset="-122"/>
                            </a:rPr>
                            <a:t>E</a:t>
                          </a:r>
                          <a:r>
                            <a:rPr lang="en-US" sz="2800" i="1"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rPr>
                                  </m:ctrlPr>
                                </m:fPr>
                                <m:num>
                                  <m:r>
                                    <a:rPr lang="en-US" sz="2800">
                                      <a:effectLst/>
                                      <a:latin typeface="Cambria Math" panose="02040503050406030204" pitchFamily="18" charset="0"/>
                                      <a:ea typeface="宋体" panose="02010600030101010101" pitchFamily="2" charset="-122"/>
                                    </a:rPr>
                                    <m:t>1</m:t>
                                  </m:r>
                                </m:num>
                                <m:den>
                                  <m:sSup>
                                    <m:sSupPr>
                                      <m:ctrlPr>
                                        <a:rPr lang="zh-CN" sz="2800" i="1">
                                          <a:effectLst/>
                                          <a:latin typeface="Cambria Math" panose="02040503050406030204" pitchFamily="18" charset="0"/>
                                          <a:ea typeface="Cambria Math" panose="02040503050406030204" pitchFamily="18" charset="0"/>
                                        </a:rPr>
                                      </m:ctrlPr>
                                    </m:sSupPr>
                                    <m:e>
                                      <m:r>
                                        <a:rPr lang="en-US" sz="2800" i="1">
                                          <a:effectLst/>
                                          <a:latin typeface="Cambria Math" panose="02040503050406030204" pitchFamily="18" charset="0"/>
                                          <a:ea typeface="宋体" panose="02010600030101010101" pitchFamily="2" charset="-122"/>
                                        </a:rPr>
                                        <m:t>𝑛</m:t>
                                      </m:r>
                                    </m:e>
                                    <m:sup>
                                      <m:r>
                                        <a:rPr lang="en-US" sz="2800">
                                          <a:effectLst/>
                                          <a:latin typeface="Cambria Math" panose="02040503050406030204" pitchFamily="18" charset="0"/>
                                          <a:ea typeface="宋体" panose="02010600030101010101" pitchFamily="2" charset="-122"/>
                                        </a:rPr>
                                        <m:t>2</m:t>
                                      </m:r>
                                    </m:sup>
                                  </m:sSup>
                                </m:den>
                              </m:f>
                            </m:oMath>
                          </a14:m>
                          <a:r>
                            <a:rPr lang="en-US" sz="2800" i="1">
                              <a:effectLst/>
                              <a:latin typeface="Times New Roman" panose="02020603050405020304" pitchFamily="18" charset="0"/>
                              <a:ea typeface="宋体" panose="02010600030101010101" pitchFamily="2" charset="-122"/>
                            </a:rPr>
                            <a:t>E</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=1</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2</a:t>
                          </a:r>
                          <a:r>
                            <a:rPr lang="zh-CN" sz="2800">
                              <a:effectLst/>
                              <a:latin typeface="Times New Roman" panose="02020603050405020304" pitchFamily="18" charset="0"/>
                              <a:ea typeface="宋体" panose="02010600030101010101" pitchFamily="2" charset="-122"/>
                            </a:rPr>
                            <a:t>，</a:t>
                          </a:r>
                          <a:r>
                            <a:rPr lang="en-US" sz="2800">
                              <a:effectLst/>
                              <a:latin typeface="Times New Roman" panose="02020603050405020304" pitchFamily="18" charset="0"/>
                              <a:ea typeface="宋体" panose="02010600030101010101" pitchFamily="2" charset="-122"/>
                            </a:rPr>
                            <a:t>3</a:t>
                          </a:r>
                          <a:r>
                            <a:rPr lang="zh-CN" sz="2800">
                              <a:effectLst/>
                              <a:latin typeface="Times New Roman" panose="02020603050405020304" pitchFamily="18" charset="0"/>
                              <a:ea typeface="宋体" panose="02010600030101010101" pitchFamily="2" charset="-122"/>
                            </a:rPr>
                            <a:t>，</a:t>
                          </a:r>
                          <a:r>
                            <a:rPr lang="en-US" sz="2800">
                              <a:effectLst/>
                              <a:latin typeface="宋体" panose="02010600030101010101" pitchFamily="2" charset="-122"/>
                              <a:ea typeface="宋体" panose="02010600030101010101" pitchFamily="2" charset="-122"/>
                            </a:rPr>
                            <a:t>…</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3381" marR="13381"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6669">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吸收或辐射能量量子化</a:t>
                          </a:r>
                        </a:p>
                      </a:txBody>
                      <a:tcPr marL="7328" marR="7328"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原子在两个能级之间跃迁时只能吸收或辐射一定频率的光子，</a:t>
                          </a:r>
                          <a:r>
                            <a:rPr lang="en-US" sz="2800" i="1">
                              <a:effectLst/>
                              <a:latin typeface="Times New Roman" panose="02020603050405020304" pitchFamily="18" charset="0"/>
                              <a:ea typeface="宋体" panose="02010600030101010101" pitchFamily="2" charset="-122"/>
                            </a:rPr>
                            <a:t>hν</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i="1"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i="1" baseline="-25000">
                              <a:effectLst/>
                              <a:latin typeface="Times New Roman" panose="02020603050405020304" pitchFamily="18" charset="0"/>
                              <a:ea typeface="宋体" panose="02010600030101010101" pitchFamily="2" charset="-122"/>
                            </a:rPr>
                            <a:t>m</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m</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3381" marR="13381"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2032509366"/>
                  </p:ext>
                </p:extLst>
              </p:nvPr>
            </p:nvGraphicFramePr>
            <p:xfrm>
              <a:off x="478582" y="1359603"/>
              <a:ext cx="11377263" cy="4158423"/>
            </p:xfrm>
            <a:graphic>
              <a:graphicData uri="http://schemas.openxmlformats.org/drawingml/2006/table">
                <a:tbl>
                  <a:tblPr firstRow="1" firstCol="1" bandRow="1"/>
                  <a:tblGrid>
                    <a:gridCol w="4839812"/>
                    <a:gridCol w="6537451"/>
                  </a:tblGrid>
                  <a:tr h="811137">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轨道量子化</a:t>
                          </a:r>
                        </a:p>
                      </a:txBody>
                      <a:tcPr marL="7328" marR="7328"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核外电子只能在一些分立的轨道上运动</a:t>
                          </a:r>
                        </a:p>
                      </a:txBody>
                      <a:tcPr marL="13381" marR="13381"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0617">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能量量子化</a:t>
                          </a:r>
                        </a:p>
                      </a:txBody>
                      <a:tcPr marL="7328" marR="7328"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3381" marR="13381"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74091" t="-55102" r="-186" b="-125306"/>
                          </a:stretch>
                        </a:blipFill>
                      </a:tcPr>
                    </a:tc>
                  </a:tr>
                  <a:tr h="1856669">
                    <a:tc>
                      <a:txBody>
                        <a:bodyPr/>
                        <a:lstStyle/>
                        <a:p>
                          <a:pPr algn="ctr">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吸收或辐射能量量子化</a:t>
                          </a:r>
                        </a:p>
                      </a:txBody>
                      <a:tcPr marL="7328" marR="7328"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90825" algn="l"/>
                              <a:tab pos="4231005" algn="l"/>
                            </a:tabLst>
                          </a:pPr>
                          <a:r>
                            <a:rPr lang="zh-CN" sz="2800">
                              <a:effectLst/>
                              <a:latin typeface="Times New Roman" panose="02020603050405020304" pitchFamily="18" charset="0"/>
                              <a:ea typeface="宋体" panose="02010600030101010101" pitchFamily="2" charset="-122"/>
                            </a:rPr>
                            <a:t>原子在两个能级之间跃迁时只能吸收或辐射一定频率的光子，</a:t>
                          </a:r>
                          <a:r>
                            <a:rPr lang="en-US" sz="2800" i="1">
                              <a:effectLst/>
                              <a:latin typeface="Times New Roman" panose="02020603050405020304" pitchFamily="18" charset="0"/>
                              <a:ea typeface="宋体" panose="02010600030101010101" pitchFamily="2" charset="-122"/>
                            </a:rPr>
                            <a:t>hν</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i="1" baseline="-25000">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E</a:t>
                          </a:r>
                          <a:r>
                            <a:rPr lang="en-US" sz="2800" i="1" baseline="-25000">
                              <a:effectLst/>
                              <a:latin typeface="Times New Roman" panose="02020603050405020304" pitchFamily="18" charset="0"/>
                              <a:ea typeface="宋体" panose="02010600030101010101" pitchFamily="2" charset="-122"/>
                            </a:rPr>
                            <a:t>m</a:t>
                          </a:r>
                          <a:r>
                            <a:rPr lang="en-US" sz="2800">
                              <a:effectLst/>
                              <a:latin typeface="Times New Roman" panose="02020603050405020304" pitchFamily="18" charset="0"/>
                              <a:ea typeface="宋体" panose="02010600030101010101" pitchFamily="2" charset="-122"/>
                            </a:rPr>
                            <a:t>(</a:t>
                          </a:r>
                          <a:r>
                            <a:rPr lang="en-US" sz="2800" i="1">
                              <a:effectLst/>
                              <a:latin typeface="Times New Roman" panose="02020603050405020304" pitchFamily="18" charset="0"/>
                              <a:ea typeface="宋体" panose="02010600030101010101" pitchFamily="2" charset="-122"/>
                            </a:rPr>
                            <a:t>n</a:t>
                          </a:r>
                          <a:r>
                            <a:rPr lang="en-US" sz="2800">
                              <a:effectLst/>
                              <a:latin typeface="Times New Roman" panose="02020603050405020304" pitchFamily="18" charset="0"/>
                              <a:ea typeface="宋体" panose="02010600030101010101" pitchFamily="2" charset="-122"/>
                            </a:rPr>
                            <a:t>&gt;</a:t>
                          </a:r>
                          <a:r>
                            <a:rPr lang="en-US" sz="2800" i="1">
                              <a:effectLst/>
                              <a:latin typeface="Times New Roman" panose="02020603050405020304" pitchFamily="18" charset="0"/>
                              <a:ea typeface="宋体" panose="02010600030101010101" pitchFamily="2" charset="-122"/>
                            </a:rPr>
                            <a:t>m</a:t>
                          </a:r>
                          <a:r>
                            <a:rPr lang="en-US" sz="2800">
                              <a:effectLst/>
                              <a:latin typeface="Times New Roman" panose="02020603050405020304" pitchFamily="18" charset="0"/>
                              <a:ea typeface="宋体" panose="02010600030101010101" pitchFamily="2" charset="-122"/>
                            </a:rPr>
                            <a:t>)</a:t>
                          </a:r>
                          <a:endParaRPr lang="zh-CN" sz="2800">
                            <a:effectLst/>
                            <a:latin typeface="Times New Roman" panose="02020603050405020304" pitchFamily="18" charset="0"/>
                            <a:ea typeface="宋体" panose="02010600030101010101" pitchFamily="2" charset="-122"/>
                          </a:endParaRPr>
                        </a:p>
                      </a:txBody>
                      <a:tcPr marL="13381" marR="13381" marT="7328" marB="732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40552204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406574" y="747289"/>
                <a:ext cx="11449272" cy="4266681"/>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dirty="0">
                    <a:latin typeface="+mn-ea"/>
                    <a:cs typeface="Courier New" panose="02070309020205020404" pitchFamily="49" charset="0"/>
                  </a:rPr>
                  <a:t>2</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rPr>
                  <a:t>解决氢原子能级跃迁问题的三点技巧</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原子跃迁时，所吸收或辐射的光子能量只能等于两能级的能量差。</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原子从某一能级电离时，所吸收的能量可以大于或等于这一能级能量的绝对值，剩余能量为自由电子的动能。</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(3)</a:t>
                </a:r>
                <a:r>
                  <a:rPr lang="zh-CN" altLang="zh-CN" sz="2800" dirty="0">
                    <a:effectLst/>
                    <a:latin typeface="Times New Roman" panose="02020603050405020304" pitchFamily="18" charset="0"/>
                    <a:ea typeface="宋体" panose="02010600030101010101" pitchFamily="2" charset="-122"/>
                  </a:rPr>
                  <a:t>一个氢原子跃迁发出的可能光谱线条数最多为</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，而一群氢原子跃迁发出的可能光谱线条数可用</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m:rPr>
                            <m:sty m:val="p"/>
                          </m:rPr>
                          <a:rPr lang="en-US" altLang="zh-CN" sz="2800">
                            <a:effectLst/>
                            <a:latin typeface="Cambria Math" panose="02040503050406030204" pitchFamily="18" charset="0"/>
                            <a:ea typeface="宋体" panose="02010600030101010101" pitchFamily="2" charset="-122"/>
                          </a:rPr>
                          <m:t>C</m:t>
                        </m:r>
                      </m:e>
                      <m:sub>
                        <m:r>
                          <a:rPr lang="en-US" altLang="zh-CN" sz="2800" i="1">
                            <a:effectLst/>
                            <a:latin typeface="Cambria Math" panose="02040503050406030204" pitchFamily="18" charset="0"/>
                            <a:ea typeface="宋体" panose="02010600030101010101" pitchFamily="2" charset="-122"/>
                          </a:rPr>
                          <m:t>𝑛</m:t>
                        </m:r>
                      </m:sub>
                      <m:sup>
                        <m:r>
                          <a:rPr lang="en-US" altLang="zh-CN" sz="2800">
                            <a:effectLst/>
                            <a:latin typeface="Cambria Math" panose="02040503050406030204" pitchFamily="18" charset="0"/>
                            <a:ea typeface="宋体" panose="02010600030101010101" pitchFamily="2" charset="-122"/>
                          </a:rPr>
                          <m:t>2</m:t>
                        </m:r>
                      </m:sup>
                    </m:sSubSup>
                  </m:oMath>
                </a14:m>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𝑛</m:t>
                        </m:r>
                        <m:r>
                          <a:rPr lang="en-US" altLang="zh-CN" sz="2800">
                            <a:effectLst/>
                            <a:latin typeface="Cambria Math" panose="02040503050406030204" pitchFamily="18" charset="0"/>
                            <a:ea typeface="宋体" panose="02010600030101010101" pitchFamily="2" charset="-122"/>
                          </a:rPr>
                          <m:t>(</m:t>
                        </m:r>
                        <m:r>
                          <a:rPr lang="en-US" altLang="zh-CN" sz="2800" i="1">
                            <a:effectLst/>
                            <a:latin typeface="Cambria Math" panose="02040503050406030204" pitchFamily="18" charset="0"/>
                            <a:ea typeface="宋体" panose="02010600030101010101" pitchFamily="2" charset="-122"/>
                          </a:rPr>
                          <m:t>𝑛</m:t>
                        </m:r>
                        <m:r>
                          <a:rPr lang="en-US" altLang="zh-CN" sz="2800" i="1">
                            <a:effectLst/>
                            <a:latin typeface="Cambria Math" panose="02040503050406030204" pitchFamily="18" charset="0"/>
                            <a:ea typeface="宋体" panose="02010600030101010101" pitchFamily="2" charset="-122"/>
                          </a:rPr>
                          <m:t>−</m:t>
                        </m:r>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zh-CN" altLang="zh-CN" sz="2800" dirty="0">
                    <a:effectLst/>
                    <a:latin typeface="Times New Roman" panose="02020603050405020304" pitchFamily="18" charset="0"/>
                    <a:ea typeface="宋体" panose="02010600030101010101" pitchFamily="2" charset="-122"/>
                  </a:rPr>
                  <a:t>求解。</a:t>
                </a:r>
                <a:endParaRPr lang="zh-CN" altLang="zh-CN" sz="1100" dirty="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406574" y="747289"/>
                <a:ext cx="11449272" cy="4266681"/>
              </a:xfrm>
              <a:prstGeom prst="rect">
                <a:avLst/>
              </a:prstGeom>
              <a:blipFill rotWithShape="0">
                <a:blip r:embed="rId2"/>
                <a:stretch>
                  <a:fillRect l="-1118" r="-2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48507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449360"/>
            <a:ext cx="11412000" cy="5262979"/>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楷体" panose="02010609060101010101" pitchFamily="49" charset="-122"/>
              </a:rPr>
              <a:t>多选</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楷体" panose="02010609060101010101" pitchFamily="49" charset="-122"/>
              </a:rPr>
              <a:t>重庆卷</a:t>
            </a:r>
            <a:r>
              <a:rPr lang="en-US" altLang="zh-CN" sz="2800">
                <a:latin typeface="Times New Roman" panose="02020603050405020304" pitchFamily="18" charset="0"/>
                <a:ea typeface="宋体" panose="02010600030101010101" pitchFamily="2" charset="-122"/>
              </a:rPr>
              <a:t>·8</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我国太阳探测科学技术试验卫星</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羲和号</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在国际上首次成功实现空间太阳</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α</a:t>
            </a:r>
            <a:r>
              <a:rPr lang="zh-CN" altLang="zh-CN" sz="2800">
                <a:latin typeface="Times New Roman" panose="02020603050405020304" pitchFamily="18" charset="0"/>
                <a:ea typeface="宋体" panose="02010600030101010101" pitchFamily="2" charset="-122"/>
              </a:rPr>
              <a:t>波段光谱扫描成像。</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α</a:t>
            </a:r>
            <a:r>
              <a:rPr lang="zh-CN" altLang="zh-CN" sz="2800">
                <a:latin typeface="Times New Roman" panose="02020603050405020304" pitchFamily="18" charset="0"/>
                <a:ea typeface="宋体" panose="02010600030101010101" pitchFamily="2" charset="-122"/>
              </a:rPr>
              <a:t>和</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β</a:t>
            </a:r>
            <a:r>
              <a:rPr lang="zh-CN" altLang="zh-CN" sz="2800">
                <a:latin typeface="Times New Roman" panose="02020603050405020304" pitchFamily="18" charset="0"/>
                <a:ea typeface="宋体" panose="02010600030101010101" pitchFamily="2" charset="-122"/>
              </a:rPr>
              <a:t>分别为氢原子由</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和</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能级向</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能级跃迁产生的谱线</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如图</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，则</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A.H</a:t>
            </a:r>
            <a:r>
              <a:rPr lang="en-US" altLang="zh-CN" sz="2800" baseline="-25000">
                <a:latin typeface="Times New Roman" panose="02020603050405020304" pitchFamily="18" charset="0"/>
                <a:ea typeface="宋体" panose="02010600030101010101" pitchFamily="2" charset="-122"/>
              </a:rPr>
              <a:t>α</a:t>
            </a:r>
            <a:r>
              <a:rPr lang="zh-CN" altLang="zh-CN" sz="2800">
                <a:latin typeface="Times New Roman" panose="02020603050405020304" pitchFamily="18" charset="0"/>
                <a:ea typeface="宋体" panose="02010600030101010101" pitchFamily="2" charset="-122"/>
              </a:rPr>
              <a:t>的波长比</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β</a:t>
            </a:r>
            <a:r>
              <a:rPr lang="zh-CN" altLang="zh-CN" sz="2800">
                <a:latin typeface="Times New Roman" panose="02020603050405020304" pitchFamily="18" charset="0"/>
                <a:ea typeface="宋体" panose="02010600030101010101" pitchFamily="2" charset="-122"/>
              </a:rPr>
              <a:t>的小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B.H</a:t>
            </a:r>
            <a:r>
              <a:rPr lang="en-US" altLang="zh-CN" sz="2800" baseline="-25000">
                <a:latin typeface="Times New Roman" panose="02020603050405020304" pitchFamily="18" charset="0"/>
                <a:ea typeface="宋体" panose="02010600030101010101" pitchFamily="2" charset="-122"/>
              </a:rPr>
              <a:t>α</a:t>
            </a:r>
            <a:r>
              <a:rPr lang="zh-CN" altLang="zh-CN" sz="2800">
                <a:latin typeface="Times New Roman" panose="02020603050405020304" pitchFamily="18" charset="0"/>
                <a:ea typeface="宋体" panose="02010600030101010101" pitchFamily="2" charset="-122"/>
              </a:rPr>
              <a:t>的频率比</a:t>
            </a:r>
            <a:r>
              <a:rPr lang="en-US" altLang="zh-CN" sz="2800">
                <a:latin typeface="Times New Roman" panose="02020603050405020304" pitchFamily="18" charset="0"/>
                <a:ea typeface="宋体" panose="02010600030101010101" pitchFamily="2" charset="-122"/>
              </a:rPr>
              <a:t>H</a:t>
            </a:r>
            <a:r>
              <a:rPr lang="en-US" altLang="zh-CN" sz="2800" baseline="-25000">
                <a:latin typeface="Times New Roman" panose="02020603050405020304" pitchFamily="18" charset="0"/>
                <a:ea typeface="宋体" panose="02010600030101010101" pitchFamily="2" charset="-122"/>
              </a:rPr>
              <a:t>β</a:t>
            </a:r>
            <a:r>
              <a:rPr lang="zh-CN" altLang="zh-CN" sz="2800">
                <a:latin typeface="Times New Roman" panose="02020603050405020304" pitchFamily="18" charset="0"/>
                <a:ea typeface="宋体" panose="02010600030101010101" pitchFamily="2" charset="-122"/>
              </a:rPr>
              <a:t>的小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C.H</a:t>
            </a:r>
            <a:r>
              <a:rPr lang="en-US" altLang="zh-CN" sz="2800" baseline="-25000">
                <a:latin typeface="Times New Roman" panose="02020603050405020304" pitchFamily="18" charset="0"/>
                <a:ea typeface="宋体" panose="02010600030101010101" pitchFamily="2" charset="-122"/>
              </a:rPr>
              <a:t>β</a:t>
            </a:r>
            <a:r>
              <a:rPr lang="zh-CN" altLang="zh-CN" sz="2800">
                <a:latin typeface="Times New Roman" panose="02020603050405020304" pitchFamily="18" charset="0"/>
                <a:ea typeface="宋体" panose="02010600030101010101" pitchFamily="2" charset="-122"/>
              </a:rPr>
              <a:t>对应的光子能量为</a:t>
            </a:r>
            <a:r>
              <a:rPr lang="en-US" altLang="zh-CN" sz="2800">
                <a:latin typeface="Times New Roman" panose="02020603050405020304" pitchFamily="18" charset="0"/>
                <a:ea typeface="宋体" panose="02010600030101010101" pitchFamily="2" charset="-122"/>
              </a:rPr>
              <a:t>3.4 eV</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D.H</a:t>
            </a:r>
            <a:r>
              <a:rPr lang="en-US" altLang="zh-CN" sz="2800" baseline="-25000">
                <a:latin typeface="Times New Roman" panose="02020603050405020304" pitchFamily="18" charset="0"/>
                <a:ea typeface="宋体" panose="02010600030101010101" pitchFamily="2" charset="-122"/>
              </a:rPr>
              <a:t>β</a:t>
            </a:r>
            <a:r>
              <a:rPr lang="zh-CN" altLang="zh-CN" sz="2800">
                <a:latin typeface="Times New Roman" panose="02020603050405020304" pitchFamily="18" charset="0"/>
                <a:ea typeface="宋体" panose="02010600030101010101" pitchFamily="2" charset="-122"/>
              </a:rPr>
              <a:t>对应的光子不能使氢原子从基态跃迁</a:t>
            </a:r>
            <a:r>
              <a:rPr lang="zh-CN" altLang="zh-CN" sz="2800" smtClean="0">
                <a:latin typeface="Times New Roman" panose="02020603050405020304" pitchFamily="18" charset="0"/>
                <a:ea typeface="宋体" panose="02010600030101010101" pitchFamily="2" charset="-122"/>
              </a:rPr>
              <a:t>到</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激发态</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28650" y="3041179"/>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67791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6</a:t>
            </a:r>
            <a:endParaRPr lang="zh-CN" altLang="en-US" dirty="0">
              <a:solidFill>
                <a:prstClr val="white"/>
              </a:solidFill>
              <a:sym typeface="+mn-ea"/>
            </a:endParaRPr>
          </a:p>
        </p:txBody>
      </p:sp>
      <p:sp>
        <p:nvSpPr>
          <p:cNvPr id="10" name="TextBox 14"/>
          <p:cNvSpPr txBox="1"/>
          <p:nvPr/>
        </p:nvSpPr>
        <p:spPr>
          <a:xfrm>
            <a:off x="228650" y="4335525"/>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pic>
        <p:nvPicPr>
          <p:cNvPr id="11" name="image221.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2565698"/>
            <a:ext cx="2728408" cy="3240360"/>
          </a:xfrm>
          <a:prstGeom prst="rect">
            <a:avLst/>
          </a:prstGeom>
          <a:noFill/>
          <a:ln>
            <a:noFill/>
          </a:ln>
        </p:spPr>
      </p:pic>
    </p:spTree>
    <p:extLst>
      <p:ext uri="{BB962C8B-B14F-4D97-AF65-F5344CB8AC3E}">
        <p14:creationId xmlns:p14="http://schemas.microsoft.com/office/powerpoint/2010/main" val="22857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549474"/>
            <a:ext cx="11783838" cy="4032448"/>
            <a:chOff x="0" y="268558"/>
            <a:chExt cx="11783838" cy="4032448"/>
          </a:xfrm>
        </p:grpSpPr>
        <mc:AlternateContent xmlns:mc="http://schemas.openxmlformats.org/markup-compatibility/2006" xmlns:a14="http://schemas.microsoft.com/office/drawing/2010/main">
          <mc:Choice Requires="a14">
            <p:sp>
              <p:nvSpPr>
                <p:cNvPr id="5" name="矩形 4"/>
                <p:cNvSpPr/>
                <p:nvPr/>
              </p:nvSpPr>
              <p:spPr>
                <a:xfrm>
                  <a:off x="389206" y="758561"/>
                  <a:ext cx="11394632" cy="3542445"/>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Hα</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3</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=-1.51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-3.40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=1.89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Hβ</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4</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2</a:t>
                  </a:r>
                  <a:r>
                    <a:rPr lang="en-US" altLang="zh-CN" sz="2800">
                      <a:effectLst/>
                      <a:latin typeface="Times New Roman" panose="02020603050405020304" pitchFamily="18" charset="0"/>
                      <a:ea typeface="宋体" panose="02010600030101010101" pitchFamily="2" charset="-122"/>
                    </a:rPr>
                    <a:t>=-0.85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-3.40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=2.55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effectLst/>
                      <a:latin typeface="Times New Roman" panose="02020603050405020304" pitchFamily="18" charset="0"/>
                      <a:ea typeface="楷体" panose="02010609060101010101" pitchFamily="49" charset="-122"/>
                    </a:rPr>
                    <a:t>由</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𝑐</m:t>
                          </m:r>
                        </m:num>
                        <m:den>
                          <m:r>
                            <a:rPr lang="en-US" altLang="zh-CN" sz="2800" i="1">
                              <a:effectLst/>
                              <a:latin typeface="Cambria Math" panose="02040503050406030204" pitchFamily="18" charset="0"/>
                              <a:ea typeface="宋体" panose="02010600030101010101" pitchFamily="2" charset="-122"/>
                            </a:rPr>
                            <m:t>𝜆</m:t>
                          </m:r>
                        </m:den>
                      </m:f>
                    </m:oMath>
                  </a14:m>
                  <a:r>
                    <a:rPr lang="zh-CN" altLang="zh-CN" sz="2800">
                      <a:effectLst/>
                      <a:latin typeface="Times New Roman" panose="02020603050405020304" pitchFamily="18" charset="0"/>
                      <a:ea typeface="楷体" panose="02010609060101010101" pitchFamily="49" charset="-122"/>
                    </a:rPr>
                    <a:t>知，</a:t>
                  </a:r>
                  <a:r>
                    <a:rPr lang="en-US" altLang="zh-CN" sz="2800">
                      <a:effectLst/>
                      <a:latin typeface="Times New Roman" panose="02020603050405020304" pitchFamily="18" charset="0"/>
                      <a:ea typeface="宋体" panose="02010600030101010101" pitchFamily="2" charset="-122"/>
                    </a:rPr>
                    <a:t>H</a:t>
                  </a:r>
                  <a:r>
                    <a:rPr lang="en-US" altLang="zh-CN" sz="2800" baseline="-25000">
                      <a:effectLst/>
                      <a:latin typeface="Times New Roman" panose="02020603050405020304" pitchFamily="18" charset="0"/>
                      <a:ea typeface="宋体" panose="02010600030101010101" pitchFamily="2" charset="-122"/>
                    </a:rPr>
                    <a:t>α</a:t>
                  </a:r>
                  <a:r>
                    <a:rPr lang="zh-CN" altLang="zh-CN" sz="2800">
                      <a:effectLst/>
                      <a:latin typeface="Times New Roman" panose="02020603050405020304" pitchFamily="18" charset="0"/>
                      <a:ea typeface="楷体" panose="02010609060101010101" pitchFamily="49" charset="-122"/>
                    </a:rPr>
                    <a:t>的频率小、波长大，故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rPr>
                    <a:t>错误，</a:t>
                  </a:r>
                  <a:r>
                    <a:rPr lang="en-US" altLang="zh-CN" sz="2800">
                      <a:effectLst/>
                      <a:latin typeface="Times New Roman" panose="02020603050405020304" pitchFamily="18" charset="0"/>
                      <a:ea typeface="宋体" panose="02010600030101010101" pitchFamily="2" charset="-122"/>
                    </a:rPr>
                    <a:t>B</a:t>
                  </a:r>
                  <a:r>
                    <a:rPr lang="zh-CN" altLang="zh-CN" sz="2800" smtClean="0">
                      <a:effectLst/>
                      <a:latin typeface="Times New Roman" panose="02020603050405020304" pitchFamily="18" charset="0"/>
                      <a:ea typeface="楷体" panose="02010609060101010101" pitchFamily="49" charset="-122"/>
                    </a:rPr>
                    <a:t>正确；</a:t>
                  </a:r>
                  <a:endParaRPr lang="en-US" altLang="zh-CN" sz="2800" smtClean="0">
                    <a:effectLst/>
                    <a:latin typeface="Times New Roman" panose="02020603050405020304" pitchFamily="18" charset="0"/>
                    <a:ea typeface="楷体" panose="02010609060101010101" pitchFamily="49" charset="-122"/>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rPr>
                    <a:t>氢原子</a:t>
                  </a:r>
                  <a:r>
                    <a:rPr lang="zh-CN" altLang="zh-CN" sz="2800">
                      <a:effectLst/>
                      <a:latin typeface="Times New Roman" panose="02020603050405020304" pitchFamily="18" charset="0"/>
                      <a:ea typeface="楷体" panose="02010609060101010101" pitchFamily="49" charset="-122"/>
                    </a:rPr>
                    <a:t>从基态跃迁到激发态至少需要能量</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=-3.40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-13.60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eV=10.2</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zh-CN" altLang="zh-CN" sz="2800">
                      <a:effectLst/>
                      <a:latin typeface="Times New Roman" panose="02020603050405020304" pitchFamily="18" charset="0"/>
                      <a:ea typeface="楷体" panose="02010609060101010101" pitchFamily="49" charset="-122"/>
                    </a:rPr>
                    <a:t>，故</a:t>
                  </a:r>
                  <a:r>
                    <a:rPr lang="en-US" altLang="zh-CN" sz="2800">
                      <a:effectLst/>
                      <a:latin typeface="Times New Roman" panose="02020603050405020304" pitchFamily="18" charset="0"/>
                      <a:ea typeface="宋体" panose="02010600030101010101" pitchFamily="2" charset="-122"/>
                    </a:rPr>
                    <a:t>H</a:t>
                  </a:r>
                  <a:r>
                    <a:rPr lang="en-US" altLang="zh-CN" sz="2800" baseline="-25000">
                      <a:effectLst/>
                      <a:latin typeface="Times New Roman" panose="02020603050405020304" pitchFamily="18" charset="0"/>
                      <a:ea typeface="宋体" panose="02010600030101010101" pitchFamily="2" charset="-122"/>
                    </a:rPr>
                    <a:t>β</a:t>
                  </a:r>
                  <a:r>
                    <a:rPr lang="zh-CN" altLang="zh-CN" sz="2800">
                      <a:effectLst/>
                      <a:latin typeface="Times New Roman" panose="02020603050405020304" pitchFamily="18" charset="0"/>
                      <a:ea typeface="楷体" panose="02010609060101010101" pitchFamily="49" charset="-122"/>
                    </a:rPr>
                    <a:t>对应的光子不能使氢原子从基态跃迁到激发态，</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rPr>
                    <a:t>正确。</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758561"/>
                  <a:ext cx="11394632" cy="3542445"/>
                </a:xfrm>
                <a:prstGeom prst="rect">
                  <a:avLst/>
                </a:prstGeom>
                <a:blipFill rotWithShape="0">
                  <a:blip r:embed="rId2"/>
                  <a:stretch>
                    <a:fillRect l="-1124" r="-3531" b="-1721"/>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36232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449360"/>
            <a:ext cx="11412000" cy="5909310"/>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甘肃卷</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利用电子与离子的碰撞可以研究离子的能级结构和辐射特性。</a:t>
            </a:r>
            <a:r>
              <a:rPr lang="en-US" altLang="zh-CN" sz="2800">
                <a:latin typeface="Times New Roman" panose="02020603050405020304" pitchFamily="18" charset="0"/>
                <a:ea typeface="宋体" panose="02010600030101010101" pitchFamily="2" charset="-122"/>
              </a:rPr>
              <a:t>He</a:t>
            </a:r>
            <a:r>
              <a:rPr lang="en-US" altLang="zh-CN" sz="2800" baseline="300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离子相对基态的能级图</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设基态能量为</a:t>
            </a:r>
            <a:r>
              <a:rPr lang="en-US" altLang="zh-CN" sz="28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如图所示。用电子</a:t>
            </a:r>
            <a:r>
              <a:rPr lang="zh-CN" altLang="zh-CN" sz="2800" spc="-100">
                <a:latin typeface="Times New Roman" panose="02020603050405020304" pitchFamily="18" charset="0"/>
                <a:ea typeface="宋体" panose="02010600030101010101" pitchFamily="2" charset="-122"/>
              </a:rPr>
              <a:t>碰撞</a:t>
            </a:r>
            <a:r>
              <a:rPr lang="en-US" altLang="zh-CN" sz="2800" spc="-100">
                <a:latin typeface="Times New Roman" panose="02020603050405020304" pitchFamily="18" charset="0"/>
                <a:ea typeface="宋体" panose="02010600030101010101" pitchFamily="2" charset="-122"/>
              </a:rPr>
              <a:t>He</a:t>
            </a:r>
            <a:r>
              <a:rPr lang="en-US" altLang="zh-CN" sz="2800" spc="-100" baseline="30000">
                <a:latin typeface="Times New Roman" panose="02020603050405020304" pitchFamily="18" charset="0"/>
                <a:ea typeface="宋体" panose="02010600030101010101" pitchFamily="2" charset="-122"/>
              </a:rPr>
              <a:t>+</a:t>
            </a:r>
            <a:r>
              <a:rPr lang="zh-CN" altLang="zh-CN" sz="2800" spc="-100">
                <a:latin typeface="Times New Roman" panose="02020603050405020304" pitchFamily="18" charset="0"/>
                <a:ea typeface="宋体" panose="02010600030101010101" pitchFamily="2" charset="-122"/>
              </a:rPr>
              <a:t>离子使其从基态激发到可能的激发态，若所用电子的能量为</a:t>
            </a:r>
            <a:r>
              <a:rPr lang="en-US" altLang="zh-CN" sz="2800" spc="-100">
                <a:latin typeface="Times New Roman" panose="02020603050405020304" pitchFamily="18" charset="0"/>
                <a:ea typeface="宋体" panose="02010600030101010101" pitchFamily="2" charset="-122"/>
              </a:rPr>
              <a:t>50 eV</a:t>
            </a:r>
            <a:r>
              <a:rPr lang="zh-CN" altLang="zh-CN" sz="2800" spc="-1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则</a:t>
            </a:r>
            <a:r>
              <a:rPr lang="en-US" altLang="zh-CN" sz="2800">
                <a:latin typeface="Times New Roman" panose="02020603050405020304" pitchFamily="18" charset="0"/>
                <a:ea typeface="宋体" panose="02010600030101010101" pitchFamily="2" charset="-122"/>
              </a:rPr>
              <a:t>He</a:t>
            </a:r>
            <a:r>
              <a:rPr lang="en-US" altLang="zh-CN" sz="2800" baseline="300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离子辐射的光谱中，波长最长的</a:t>
            </a:r>
            <a:r>
              <a:rPr lang="zh-CN" altLang="zh-CN" sz="2800" smtClean="0">
                <a:latin typeface="Times New Roman" panose="02020603050405020304" pitchFamily="18" charset="0"/>
                <a:ea typeface="宋体" panose="02010600030101010101" pitchFamily="2" charset="-122"/>
              </a:rPr>
              <a:t>谱线</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smtClean="0">
                <a:latin typeface="Times New Roman" panose="02020603050405020304" pitchFamily="18" charset="0"/>
                <a:ea typeface="宋体" panose="02010600030101010101" pitchFamily="2" charset="-122"/>
              </a:rPr>
              <a:t>对应</a:t>
            </a:r>
            <a:r>
              <a:rPr lang="zh-CN" altLang="zh-CN" sz="2800">
                <a:latin typeface="Times New Roman" panose="02020603050405020304" pitchFamily="18" charset="0"/>
                <a:ea typeface="宋体" panose="02010600030101010101" pitchFamily="2" charset="-122"/>
              </a:rPr>
              <a:t>的跃迁为</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能级</a:t>
            </a:r>
            <a:r>
              <a:rPr lang="en-US" altLang="zh-CN" sz="2800">
                <a:latin typeface="Times New Roman" panose="02020603050405020304" pitchFamily="18" charset="0"/>
                <a:ea typeface="宋体" panose="02010600030101010101" pitchFamily="2" charset="-122"/>
              </a:rPr>
              <a:t>	</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latin typeface="Times New Roman" panose="02020603050405020304" pitchFamily="18" charset="0"/>
                <a:ea typeface="宋体" panose="02010600030101010101" pitchFamily="2" charset="-122"/>
              </a:rPr>
              <a:t>B.</a:t>
            </a:r>
            <a:r>
              <a:rPr lang="en-US" altLang="zh-CN" sz="2800" i="1" smtClean="0">
                <a:latin typeface="Times New Roman" panose="02020603050405020304" pitchFamily="18" charset="0"/>
                <a:ea typeface="宋体" panose="02010600030101010101" pitchFamily="2" charset="-122"/>
              </a:rPr>
              <a:t>n</a:t>
            </a:r>
            <a:r>
              <a:rPr lang="en-US" altLang="zh-CN" sz="2800" smtClean="0">
                <a:latin typeface="Times New Roman" panose="02020603050405020304" pitchFamily="18" charset="0"/>
                <a:ea typeface="宋体" panose="02010600030101010101" pitchFamily="2" charset="-122"/>
              </a:rPr>
              <a:t>=4</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能级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=3</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宋体" panose="02010600030101010101" pitchFamily="2" charset="-122"/>
              </a:rPr>
              <a:t>能级</a:t>
            </a:r>
            <a:r>
              <a:rPr lang="en-US" altLang="zh-CN" sz="2800">
                <a:latin typeface="Times New Roman" panose="02020603050405020304" pitchFamily="18" charset="0"/>
                <a:ea typeface="宋体" panose="02010600030101010101" pitchFamily="2" charset="-122"/>
              </a:rPr>
              <a:t>	</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latin typeface="Times New Roman" panose="02020603050405020304" pitchFamily="18" charset="0"/>
                <a:ea typeface="宋体" panose="02010600030101010101" pitchFamily="2" charset="-122"/>
              </a:rPr>
              <a:t>D.</a:t>
            </a:r>
            <a:r>
              <a:rPr lang="en-US" altLang="zh-CN" sz="2800" i="1" smtClean="0">
                <a:latin typeface="Times New Roman" panose="02020603050405020304" pitchFamily="18" charset="0"/>
                <a:ea typeface="宋体" panose="02010600030101010101" pitchFamily="2" charset="-122"/>
              </a:rPr>
              <a:t>n</a:t>
            </a:r>
            <a:r>
              <a:rPr lang="en-US" altLang="zh-CN" sz="2800" smtClean="0">
                <a:latin typeface="Times New Roman" panose="02020603050405020304" pitchFamily="18" charset="0"/>
                <a:ea typeface="宋体" panose="02010600030101010101" pitchFamily="2" charset="-122"/>
              </a:rPr>
              <a:t>=3</a:t>
            </a:r>
            <a:r>
              <a:rPr lang="en-US" altLang="zh-CN" sz="2800">
                <a:latin typeface="宋体" panose="02010600030101010101" pitchFamily="2" charset="-122"/>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宋体" panose="02010600030101010101" pitchFamily="2" charset="-122"/>
              </a:rPr>
              <a:t>能级</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43508" y="4941962"/>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67791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7</a:t>
            </a:r>
            <a:endParaRPr lang="zh-CN" altLang="en-US" dirty="0">
              <a:solidFill>
                <a:prstClr val="white"/>
              </a:solidFill>
              <a:sym typeface="+mn-ea"/>
            </a:endParaRPr>
          </a:p>
        </p:txBody>
      </p:sp>
      <p:pic>
        <p:nvPicPr>
          <p:cNvPr id="7" name="image222.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5486" y="2781722"/>
            <a:ext cx="2880320" cy="3209968"/>
          </a:xfrm>
          <a:prstGeom prst="rect">
            <a:avLst/>
          </a:prstGeom>
          <a:noFill/>
          <a:ln>
            <a:noFill/>
          </a:ln>
        </p:spPr>
      </p:pic>
    </p:spTree>
    <p:extLst>
      <p:ext uri="{BB962C8B-B14F-4D97-AF65-F5344CB8AC3E}">
        <p14:creationId xmlns:p14="http://schemas.microsoft.com/office/powerpoint/2010/main" val="12979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549474"/>
            <a:ext cx="11783838" cy="2739786"/>
            <a:chOff x="0" y="268558"/>
            <a:chExt cx="11783838" cy="2739786"/>
          </a:xfrm>
        </p:grpSpPr>
        <mc:AlternateContent xmlns:mc="http://schemas.openxmlformats.org/markup-compatibility/2006" xmlns:a14="http://schemas.microsoft.com/office/drawing/2010/main">
          <mc:Choice Requires="a14">
            <p:sp>
              <p:nvSpPr>
                <p:cNvPr id="5" name="矩形 4"/>
                <p:cNvSpPr/>
                <p:nvPr/>
              </p:nvSpPr>
              <p:spPr>
                <a:xfrm>
                  <a:off x="389206" y="758561"/>
                  <a:ext cx="11394632" cy="2249783"/>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根据题意可知，用能量为</a:t>
                  </a:r>
                  <a:r>
                    <a:rPr lang="en-US" altLang="zh-CN" sz="2800">
                      <a:effectLst/>
                      <a:latin typeface="Times New Roman" panose="02020603050405020304" pitchFamily="18" charset="0"/>
                      <a:ea typeface="宋体" panose="02010600030101010101" pitchFamily="2" charset="-122"/>
                    </a:rPr>
                    <a:t>50</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eV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的电子碰撞</a:t>
                  </a:r>
                  <a:r>
                    <a:rPr lang="en-US" altLang="zh-CN" sz="2800">
                      <a:effectLst/>
                      <a:latin typeface="Times New Roman" panose="02020603050405020304" pitchFamily="18" charset="0"/>
                      <a:ea typeface="宋体" panose="02010600030101010101" pitchFamily="2" charset="-122"/>
                    </a:rPr>
                    <a:t>He</a:t>
                  </a:r>
                  <a:r>
                    <a:rPr lang="en-US" altLang="zh-CN" sz="2800" baseline="300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离子，可使</a:t>
                  </a:r>
                  <a:r>
                    <a:rPr lang="en-US" altLang="zh-CN" sz="2800">
                      <a:effectLst/>
                      <a:latin typeface="Times New Roman" panose="02020603050405020304" pitchFamily="18" charset="0"/>
                      <a:ea typeface="宋体" panose="02010600030101010101" pitchFamily="2" charset="-122"/>
                    </a:rPr>
                    <a:t>He</a:t>
                  </a:r>
                  <a:r>
                    <a:rPr lang="en-US" altLang="zh-CN" sz="2800" baseline="30000">
                      <a:effectLst/>
                      <a:latin typeface="Times New Roman" panose="02020603050405020304" pitchFamily="18" charset="0"/>
                      <a:ea typeface="宋体" panose="02010600030101010101" pitchFamily="2" charset="-122"/>
                    </a:rPr>
                    <a:t>+</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离子跃迁到</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=3</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能级和</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能级，由</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i="1" baseline="-25000">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i="1" baseline="-25000">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，可知，波长最长的谱线对应的跃迁为</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=3</a:t>
                  </a:r>
                  <a:r>
                    <a:rPr lang="en-US" altLang="zh-CN" sz="2800">
                      <a:effectLst/>
                      <a:latin typeface="宋体" panose="02010600030101010101" pitchFamily="2"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n</a:t>
                  </a: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能级。故选</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758561"/>
                  <a:ext cx="11394632" cy="2249783"/>
                </a:xfrm>
                <a:prstGeom prst="rect">
                  <a:avLst/>
                </a:prstGeom>
                <a:blipFill rotWithShape="0">
                  <a:blip r:embed="rId2"/>
                  <a:stretch>
                    <a:fillRect l="-1124" r="-696" b="-3252"/>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425345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hlinkClick r:id="rId2" action="ppaction://hlinksldjump"/>
          </p:cNvPr>
          <p:cNvSpPr/>
          <p:nvPr/>
        </p:nvSpPr>
        <p:spPr>
          <a:xfrm>
            <a:off x="1682559" y="5147052"/>
            <a:ext cx="2172390" cy="523220"/>
          </a:xfrm>
          <a:prstGeom prst="rect">
            <a:avLst/>
          </a:prstGeom>
        </p:spPr>
        <p:txBody>
          <a:bodyPr wrap="none">
            <a:spAutoFit/>
          </a:bodyPr>
          <a:lstStyle/>
          <a:p>
            <a:r>
              <a:rPr lang="zh-CN" altLang="zh-CN" sz="2800" spc="300" dirty="0">
                <a:solidFill>
                  <a:schemeClr val="tx1">
                    <a:lumMod val="85000"/>
                    <a:lumOff val="15000"/>
                  </a:schemeClr>
                </a:solidFill>
                <a:ea typeface="微软雅黑" panose="020B0503020204020204" charset="-122"/>
                <a:cs typeface="+mn-ea"/>
              </a:rPr>
              <a:t>专题强化</a:t>
            </a:r>
            <a:r>
              <a:rPr lang="zh-CN" altLang="zh-CN" sz="2800" spc="300" dirty="0" smtClean="0">
                <a:solidFill>
                  <a:schemeClr val="tx1">
                    <a:lumMod val="85000"/>
                    <a:lumOff val="15000"/>
                  </a:schemeClr>
                </a:solidFill>
                <a:ea typeface="微软雅黑" panose="020B0503020204020204" charset="-122"/>
                <a:cs typeface="+mn-ea"/>
              </a:rPr>
              <a:t>练</a:t>
            </a:r>
            <a:endParaRPr lang="zh-CN" altLang="zh-CN" sz="2800" spc="300" dirty="0">
              <a:solidFill>
                <a:schemeClr val="tx1">
                  <a:lumMod val="85000"/>
                  <a:lumOff val="15000"/>
                </a:schemeClr>
              </a:solidFill>
              <a:ea typeface="微软雅黑" panose="020B0503020204020204" charset="-122"/>
              <a:cs typeface="+mn-ea"/>
            </a:endParaRPr>
          </a:p>
        </p:txBody>
      </p:sp>
      <p:sp>
        <p:nvSpPr>
          <p:cNvPr id="13" name="文本框 12">
            <a:hlinkClick r:id="rId3" action="ppaction://hlinksldjump"/>
          </p:cNvPr>
          <p:cNvSpPr txBox="1"/>
          <p:nvPr/>
        </p:nvSpPr>
        <p:spPr>
          <a:xfrm>
            <a:off x="1682559" y="2561585"/>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考点二　光电效应</a:t>
            </a:r>
          </a:p>
        </p:txBody>
      </p:sp>
      <p:sp>
        <p:nvSpPr>
          <p:cNvPr id="15" name="文本框 14">
            <a:hlinkClick r:id="rId4" action="ppaction://hlinksldjump"/>
          </p:cNvPr>
          <p:cNvSpPr txBox="1"/>
          <p:nvPr/>
        </p:nvSpPr>
        <p:spPr>
          <a:xfrm>
            <a:off x="1682558" y="1689896"/>
            <a:ext cx="9093168"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考点一　光子的能量和动量　粒子的波动性</a:t>
            </a:r>
            <a:endParaRPr lang="zh-CN" altLang="zh-CN" sz="2800" spc="300" dirty="0">
              <a:solidFill>
                <a:schemeClr val="tx1">
                  <a:lumMod val="85000"/>
                  <a:lumOff val="15000"/>
                </a:schemeClr>
              </a:solidFill>
              <a:ea typeface="微软雅黑" panose="020B0503020204020204" charset="-122"/>
              <a:cs typeface="+mn-ea"/>
            </a:endParaRPr>
          </a:p>
        </p:txBody>
      </p:sp>
      <p:sp>
        <p:nvSpPr>
          <p:cNvPr id="3" name="矩形 2"/>
          <p:cNvSpPr/>
          <p:nvPr/>
        </p:nvSpPr>
        <p:spPr>
          <a:xfrm>
            <a:off x="263525" y="178435"/>
            <a:ext cx="11927840" cy="651510"/>
          </a:xfrm>
          <a:prstGeom prst="rect">
            <a:avLst/>
          </a:prstGeom>
          <a:noFill/>
          <a:ln w="12700">
            <a:gradFill>
              <a:gsLst>
                <a:gs pos="0">
                  <a:schemeClr val="accent1">
                    <a:lumMod val="5000"/>
                    <a:lumOff val="95000"/>
                  </a:schemeClr>
                </a:gs>
                <a:gs pos="100000">
                  <a:schemeClr val="tx2"/>
                </a:gs>
              </a:gsLst>
              <a:lin ang="10800000" scaled="0"/>
            </a:gradFill>
          </a:ln>
          <a:extLst>
            <a:ext uri="{909E8E84-426E-40DD-AFC4-6F175D3DCCD1}">
              <a14:hiddenFill xmlns:a14="http://schemas.microsoft.com/office/drawing/2010/main">
                <a:gradFill flip="none" rotWithShape="1">
                  <a:gsLst>
                    <a:gs pos="0">
                      <a:schemeClr val="bg2">
                        <a:lumMod val="90000"/>
                        <a:alpha val="0"/>
                      </a:schemeClr>
                    </a:gs>
                    <a:gs pos="100000">
                      <a:schemeClr val="bg2">
                        <a:lumMod val="90000"/>
                      </a:schemeClr>
                    </a:gs>
                  </a:gsLst>
                  <a:lin ang="10800000" scaled="1"/>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Rechteck"/>
          <p:cNvSpPr/>
          <p:nvPr/>
        </p:nvSpPr>
        <p:spPr>
          <a:xfrm>
            <a:off x="0" y="251143"/>
            <a:ext cx="12189600" cy="506095"/>
          </a:xfrm>
          <a:prstGeom prst="rect">
            <a:avLst/>
          </a:prstGeom>
          <a:gradFill>
            <a:gsLst>
              <a:gs pos="0">
                <a:schemeClr val="bg1"/>
              </a:gs>
              <a:gs pos="88000">
                <a:schemeClr val="tx2"/>
              </a:gs>
            </a:gsLst>
            <a:lin ang="10800000" scaled="0"/>
          </a:gradFill>
          <a:ln w="12700">
            <a:miter lim="400000"/>
          </a:ln>
        </p:spPr>
        <p:txBody>
          <a:bodyPr lIns="25400" tIns="25400" rIns="25400" bIns="25400" anchor="ctr"/>
          <a:lstStyle/>
          <a:p>
            <a:pPr algn="ctr" defTabSz="412750" hangingPunct="0">
              <a:defRPr sz="3200" spc="0">
                <a:solidFill>
                  <a:srgbClr val="FFFFFF"/>
                </a:solidFill>
                <a:latin typeface="Helvetica Light"/>
                <a:ea typeface="Helvetica Light"/>
                <a:cs typeface="Helvetica Light"/>
                <a:sym typeface="Helvetica Light"/>
              </a:defRPr>
            </a:pPr>
            <a:endParaRPr sz="1600" kern="0" dirty="0">
              <a:solidFill>
                <a:srgbClr val="FFFFFF"/>
              </a:solidFill>
              <a:cs typeface="+mn-ea"/>
              <a:sym typeface="+mn-lt"/>
            </a:endParaRPr>
          </a:p>
        </p:txBody>
      </p:sp>
      <p:grpSp>
        <p:nvGrpSpPr>
          <p:cNvPr id="4" name="组合 3"/>
          <p:cNvGrpSpPr/>
          <p:nvPr/>
        </p:nvGrpSpPr>
        <p:grpSpPr>
          <a:xfrm>
            <a:off x="496577" y="257969"/>
            <a:ext cx="1738370" cy="491490"/>
            <a:chOff x="5439938" y="460736"/>
            <a:chExt cx="1738370" cy="491490"/>
          </a:xfrm>
        </p:grpSpPr>
        <p:sp>
          <p:nvSpPr>
            <p:cNvPr id="20" name="矩形 19"/>
            <p:cNvSpPr/>
            <p:nvPr/>
          </p:nvSpPr>
          <p:spPr>
            <a:xfrm>
              <a:off x="5439938" y="639588"/>
              <a:ext cx="144016"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5667008" y="460736"/>
              <a:ext cx="1511300" cy="491490"/>
            </a:xfrm>
            <a:prstGeom prst="rect">
              <a:avLst/>
            </a:prstGeom>
          </p:spPr>
          <p:txBody>
            <a:bodyPr wrap="none">
              <a:spAutoFit/>
            </a:bodyPr>
            <a:lstStyle/>
            <a:p>
              <a:r>
                <a:rPr lang="zh-CN" altLang="en-US" sz="2600" b="1" dirty="0">
                  <a:solidFill>
                    <a:schemeClr val="bg1"/>
                  </a:solidFill>
                </a:rPr>
                <a:t>内容索引</a:t>
              </a:r>
            </a:p>
          </p:txBody>
        </p:sp>
      </p:grpSp>
      <p:sp>
        <p:nvSpPr>
          <p:cNvPr id="10" name="文本框 9">
            <a:hlinkClick r:id="rId5" action="ppaction://hlinksldjump"/>
          </p:cNvPr>
          <p:cNvSpPr txBox="1"/>
          <p:nvPr/>
        </p:nvSpPr>
        <p:spPr>
          <a:xfrm>
            <a:off x="1682559" y="3418860"/>
            <a:ext cx="9237183" cy="523220"/>
          </a:xfrm>
          <a:prstGeom prst="rect">
            <a:avLst/>
          </a:prstGeom>
          <a:noFill/>
        </p:spPr>
        <p:txBody>
          <a:bodyPr wrap="square" rtlCol="0">
            <a:spAutoFit/>
          </a:bodyPr>
          <a:lstStyle/>
          <a:p>
            <a:r>
              <a:rPr lang="zh-CN" altLang="en-US" sz="2800" spc="300">
                <a:solidFill>
                  <a:schemeClr val="tx1">
                    <a:lumMod val="85000"/>
                    <a:lumOff val="15000"/>
                  </a:schemeClr>
                </a:solidFill>
                <a:ea typeface="微软雅黑" panose="020B0503020204020204" charset="-122"/>
                <a:cs typeface="+mn-ea"/>
              </a:rPr>
              <a:t>考点三　原子结构与玻尔理论</a:t>
            </a:r>
          </a:p>
        </p:txBody>
      </p:sp>
      <p:sp>
        <p:nvSpPr>
          <p:cNvPr id="12" name="文本框 11">
            <a:hlinkClick r:id="rId6" action="ppaction://hlinksldjump"/>
          </p:cNvPr>
          <p:cNvSpPr txBox="1"/>
          <p:nvPr/>
        </p:nvSpPr>
        <p:spPr>
          <a:xfrm>
            <a:off x="1682559" y="4293801"/>
            <a:ext cx="9237183" cy="523220"/>
          </a:xfrm>
          <a:prstGeom prst="rect">
            <a:avLst/>
          </a:prstGeom>
          <a:noFill/>
        </p:spPr>
        <p:txBody>
          <a:bodyPr wrap="square" rtlCol="0">
            <a:spAutoFit/>
          </a:bodyPr>
          <a:lstStyle/>
          <a:p>
            <a:r>
              <a:rPr lang="zh-CN" altLang="en-US" sz="2800" spc="300" dirty="0">
                <a:solidFill>
                  <a:schemeClr val="tx1">
                    <a:lumMod val="85000"/>
                    <a:lumOff val="15000"/>
                  </a:schemeClr>
                </a:solidFill>
                <a:ea typeface="微软雅黑" panose="020B0503020204020204" charset="-122"/>
                <a:cs typeface="+mn-ea"/>
              </a:rPr>
              <a:t>考点四　核反应　核能</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BB97D32-AEB5-B8F5-C87F-52B4A8235F2E}"/>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8DF0BDB-63B3-9830-792E-08710BE6A692}"/>
              </a:ext>
            </a:extLst>
          </p:cNvPr>
          <p:cNvSpPr/>
          <p:nvPr/>
        </p:nvSpPr>
        <p:spPr>
          <a:xfrm>
            <a:off x="-240673" y="2187812"/>
            <a:ext cx="7920055"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矩形 2">
            <a:extLst>
              <a:ext uri="{FF2B5EF4-FFF2-40B4-BE49-F238E27FC236}">
                <a16:creationId xmlns="" xmlns:a16="http://schemas.microsoft.com/office/drawing/2014/main" id="{CA7834F9-F61F-D8A5-01A7-63F92B8A1C90}"/>
              </a:ext>
            </a:extLst>
          </p:cNvPr>
          <p:cNvSpPr/>
          <p:nvPr/>
        </p:nvSpPr>
        <p:spPr>
          <a:xfrm>
            <a:off x="118543" y="2340149"/>
            <a:ext cx="11593288" cy="1003608"/>
          </a:xfrm>
          <a:prstGeom prst="rect">
            <a:avLst/>
          </a:prstGeom>
        </p:spPr>
        <p:txBody>
          <a:bodyPr wrap="square">
            <a:spAutoFit/>
          </a:bodyPr>
          <a:lstStyle/>
          <a:p>
            <a:pPr>
              <a:lnSpc>
                <a:spcPct val="120000"/>
              </a:lnSpc>
            </a:pPr>
            <a:r>
              <a:rPr lang="zh-CN" altLang="en-US" sz="5400" b="1">
                <a:solidFill>
                  <a:prstClr val="black"/>
                </a:solidFill>
                <a:latin typeface="微软雅黑" panose="020B0503020204020204" charset="-122"/>
                <a:ea typeface="微软雅黑" panose="020B0503020204020204" charset="-122"/>
                <a:cs typeface="微软雅黑" panose="020B0503020204020204" charset="-122"/>
              </a:rPr>
              <a:t>考点四　核反应　核能</a:t>
            </a:r>
            <a:endParaRPr lang="zh-CN" altLang="en-US" sz="5400" dirty="0">
              <a:solidFill>
                <a:prstClr val="black"/>
              </a:solidFill>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3398" y="2187811"/>
            <a:ext cx="4367015" cy="1299600"/>
          </a:xfrm>
          <a:prstGeom prst="rect">
            <a:avLst/>
          </a:prstGeom>
        </p:spPr>
      </p:pic>
    </p:spTree>
    <p:extLst>
      <p:ext uri="{BB962C8B-B14F-4D97-AF65-F5344CB8AC3E}">
        <p14:creationId xmlns:p14="http://schemas.microsoft.com/office/powerpoint/2010/main" val="820428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34566" y="477466"/>
                <a:ext cx="11521280" cy="5834033"/>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dirty="0">
                    <a:solidFill>
                      <a:prstClr val="black"/>
                    </a:solidFill>
                    <a:latin typeface="黑体" panose="02010609060101010101" pitchFamily="49" charset="-122"/>
                    <a:cs typeface="Courier New" panose="02070309020205020404" pitchFamily="49" charset="0"/>
                  </a:rPr>
                  <a:t>1.</a:t>
                </a:r>
                <a:r>
                  <a:rPr lang="zh-CN" altLang="zh-CN" sz="2800" b="1" kern="100" dirty="0">
                    <a:solidFill>
                      <a:prstClr val="black"/>
                    </a:solidFill>
                    <a:latin typeface="黑体" panose="02010609060101010101" pitchFamily="49" charset="-122"/>
                    <a:cs typeface="Courier New" panose="02070309020205020404" pitchFamily="49" charset="0"/>
                  </a:rPr>
                  <a:t>核衰变问题</a:t>
                </a: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半衰期：</a:t>
                </a:r>
                <a:r>
                  <a:rPr lang="en-US" altLang="zh-CN" sz="2800" i="1" dirty="0">
                    <a:effectLst/>
                    <a:latin typeface="Times New Roman" panose="02020603050405020304" pitchFamily="18" charset="0"/>
                    <a:ea typeface="宋体" panose="02010600030101010101" pitchFamily="2" charset="-122"/>
                  </a:rPr>
                  <a:t>m</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m:t>
                        </m:r>
                      </m:e>
                      <m:sup>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𝑡</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𝑇</m:t>
                                </m:r>
                              </m:e>
                              <m:sub>
                                <m:r>
                                  <a:rPr lang="en-US" altLang="zh-CN" sz="2800">
                                    <a:effectLst/>
                                    <a:latin typeface="Cambria Math" panose="02040503050406030204" pitchFamily="18" charset="0"/>
                                    <a:ea typeface="宋体" panose="02010600030101010101" pitchFamily="2" charset="-122"/>
                                  </a:rPr>
                                  <m:t>1/2</m:t>
                                </m:r>
                              </m:sub>
                            </m:sSub>
                          </m:den>
                        </m:f>
                      </m:sup>
                    </m:sSup>
                  </m:oMath>
                </a14:m>
                <a:r>
                  <a:rPr lang="en-US" altLang="zh-CN" sz="2800" i="1" dirty="0">
                    <a:effectLst/>
                    <a:latin typeface="Times New Roman" panose="02020603050405020304" pitchFamily="18" charset="0"/>
                    <a:ea typeface="宋体" panose="02010600030101010101" pitchFamily="2" charset="-122"/>
                  </a:rPr>
                  <a:t>m</a:t>
                </a:r>
                <a:r>
                  <a:rPr lang="en-US" altLang="zh-CN" sz="2800" baseline="-25000" dirty="0">
                    <a:effectLst/>
                    <a:latin typeface="Times New Roman" panose="02020603050405020304" pitchFamily="18" charset="0"/>
                    <a:ea typeface="宋体" panose="02010600030101010101" pitchFamily="2" charset="-122"/>
                  </a:rPr>
                  <a:t>0</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N</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rPr>
                          <m:t>)</m:t>
                        </m:r>
                      </m:e>
                      <m:sup>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𝑡</m:t>
                            </m:r>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𝑇</m:t>
                                </m:r>
                              </m:e>
                              <m:sub>
                                <m:r>
                                  <a:rPr lang="en-US" altLang="zh-CN" sz="2800">
                                    <a:effectLst/>
                                    <a:latin typeface="Cambria Math" panose="02040503050406030204" pitchFamily="18" charset="0"/>
                                    <a:ea typeface="宋体" panose="02010600030101010101" pitchFamily="2" charset="-122"/>
                                  </a:rPr>
                                  <m:t>1/2</m:t>
                                </m:r>
                              </m:sub>
                            </m:sSub>
                          </m:den>
                        </m:f>
                      </m:sup>
                    </m:sSup>
                  </m:oMath>
                </a14:m>
                <a:r>
                  <a:rPr lang="en-US" altLang="zh-CN" sz="2800" i="1" dirty="0">
                    <a:effectLst/>
                    <a:latin typeface="Times New Roman" panose="02020603050405020304" pitchFamily="18" charset="0"/>
                    <a:ea typeface="宋体" panose="02010600030101010101" pitchFamily="2" charset="-122"/>
                  </a:rPr>
                  <a:t>N</a:t>
                </a:r>
                <a:r>
                  <a:rPr lang="en-US" altLang="zh-CN" sz="2800" baseline="-25000" dirty="0">
                    <a:effectLst/>
                    <a:latin typeface="Times New Roman" panose="02020603050405020304" pitchFamily="18" charset="0"/>
                    <a:ea typeface="宋体" panose="02010600030101010101" pitchFamily="2" charset="-122"/>
                  </a:rPr>
                  <a:t>0</a:t>
                </a:r>
                <a:r>
                  <a:rPr lang="zh-CN" altLang="zh-CN" sz="2800" dirty="0">
                    <a:effectLst/>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(2)α</a:t>
                </a:r>
                <a:r>
                  <a:rPr lang="zh-CN" altLang="zh-CN" sz="2800" dirty="0">
                    <a:effectLst/>
                    <a:latin typeface="Times New Roman" panose="02020603050405020304" pitchFamily="18" charset="0"/>
                    <a:ea typeface="宋体" panose="02010600030101010101" pitchFamily="2" charset="-122"/>
                  </a:rPr>
                  <a:t>衰变和</a:t>
                </a:r>
                <a:r>
                  <a:rPr lang="en-US" altLang="zh-CN" sz="2800" dirty="0">
                    <a:effectLst/>
                    <a:latin typeface="Times New Roman" panose="02020603050405020304" pitchFamily="18" charset="0"/>
                    <a:ea typeface="宋体" panose="02010600030101010101" pitchFamily="2" charset="-122"/>
                  </a:rPr>
                  <a:t>β</a:t>
                </a:r>
                <a:r>
                  <a:rPr lang="zh-CN" altLang="zh-CN" sz="2800" dirty="0">
                    <a:effectLst/>
                    <a:latin typeface="Times New Roman" panose="02020603050405020304" pitchFamily="18" charset="0"/>
                    <a:ea typeface="宋体" panose="02010600030101010101" pitchFamily="2" charset="-122"/>
                  </a:rPr>
                  <a:t>衰变次数的确定方法</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dirty="0">
                    <a:effectLst/>
                    <a:latin typeface="Times New Roman" panose="02020603050405020304" pitchFamily="18" charset="0"/>
                    <a:ea typeface="宋体" panose="02010600030101010101" pitchFamily="2" charset="-122"/>
                    <a:cs typeface="宋体" panose="02010600030101010101" pitchFamily="2" charset="-122"/>
                  </a:rPr>
                  <a:t>①</a:t>
                </a:r>
                <a:r>
                  <a:rPr lang="zh-CN" altLang="zh-CN" sz="2800" dirty="0">
                    <a:effectLst/>
                    <a:latin typeface="Times New Roman" panose="02020603050405020304" pitchFamily="18" charset="0"/>
                    <a:ea typeface="宋体" panose="02010600030101010101" pitchFamily="2" charset="-122"/>
                  </a:rPr>
                  <a:t>方法一：由于</a:t>
                </a:r>
                <a:r>
                  <a:rPr lang="en-US" altLang="zh-CN" sz="2800" dirty="0">
                    <a:effectLst/>
                    <a:latin typeface="Times New Roman" panose="02020603050405020304" pitchFamily="18" charset="0"/>
                    <a:ea typeface="宋体" panose="02010600030101010101" pitchFamily="2" charset="-122"/>
                  </a:rPr>
                  <a:t>β</a:t>
                </a:r>
                <a:r>
                  <a:rPr lang="zh-CN" altLang="zh-CN" sz="2800" dirty="0">
                    <a:effectLst/>
                    <a:latin typeface="Times New Roman" panose="02020603050405020304" pitchFamily="18" charset="0"/>
                    <a:ea typeface="宋体" panose="02010600030101010101" pitchFamily="2" charset="-122"/>
                  </a:rPr>
                  <a:t>衰变不改变质量数，故可以先由质量数改变确定</a:t>
                </a:r>
                <a:r>
                  <a:rPr lang="en-US" altLang="zh-CN" sz="2800" dirty="0">
                    <a:effectLst/>
                    <a:latin typeface="Times New Roman" panose="02020603050405020304" pitchFamily="18" charset="0"/>
                    <a:ea typeface="宋体" panose="02010600030101010101" pitchFamily="2" charset="-122"/>
                  </a:rPr>
                  <a:t>α</a:t>
                </a:r>
                <a:r>
                  <a:rPr lang="zh-CN" altLang="zh-CN" sz="2800" dirty="0">
                    <a:effectLst/>
                    <a:latin typeface="Times New Roman" panose="02020603050405020304" pitchFamily="18" charset="0"/>
                    <a:ea typeface="宋体" panose="02010600030101010101" pitchFamily="2" charset="-122"/>
                  </a:rPr>
                  <a:t>衰变的次数，再根据电荷数守恒确定</a:t>
                </a:r>
                <a:r>
                  <a:rPr lang="en-US" altLang="zh-CN" sz="2800" dirty="0">
                    <a:effectLst/>
                    <a:latin typeface="Times New Roman" panose="02020603050405020304" pitchFamily="18" charset="0"/>
                    <a:ea typeface="宋体" panose="02010600030101010101" pitchFamily="2" charset="-122"/>
                  </a:rPr>
                  <a:t>β</a:t>
                </a:r>
                <a:r>
                  <a:rPr lang="zh-CN" altLang="zh-CN" sz="2800" dirty="0">
                    <a:effectLst/>
                    <a:latin typeface="Times New Roman" panose="02020603050405020304" pitchFamily="18" charset="0"/>
                    <a:ea typeface="宋体" panose="02010600030101010101" pitchFamily="2" charset="-122"/>
                  </a:rPr>
                  <a:t>衰变的次数。</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dirty="0">
                    <a:effectLst/>
                    <a:latin typeface="Times New Roman" panose="02020603050405020304" pitchFamily="18" charset="0"/>
                    <a:ea typeface="宋体" panose="02010600030101010101" pitchFamily="2" charset="-122"/>
                    <a:cs typeface="宋体" panose="02010600030101010101" pitchFamily="2" charset="-122"/>
                  </a:rPr>
                  <a:t>②</a:t>
                </a:r>
                <a:r>
                  <a:rPr lang="zh-CN" altLang="zh-CN" sz="2800" dirty="0">
                    <a:effectLst/>
                    <a:latin typeface="Times New Roman" panose="02020603050405020304" pitchFamily="18" charset="0"/>
                    <a:ea typeface="宋体" panose="02010600030101010101" pitchFamily="2" charset="-122"/>
                  </a:rPr>
                  <a:t>方法二：设</a:t>
                </a:r>
                <a:r>
                  <a:rPr lang="en-US" altLang="zh-CN" sz="2800" dirty="0">
                    <a:effectLst/>
                    <a:latin typeface="Times New Roman" panose="02020603050405020304" pitchFamily="18" charset="0"/>
                    <a:ea typeface="宋体" panose="02010600030101010101" pitchFamily="2" charset="-122"/>
                  </a:rPr>
                  <a:t>α</a:t>
                </a:r>
                <a:r>
                  <a:rPr lang="zh-CN" altLang="zh-CN" sz="2800" dirty="0">
                    <a:effectLst/>
                    <a:latin typeface="Times New Roman" panose="02020603050405020304" pitchFamily="18" charset="0"/>
                    <a:ea typeface="宋体" panose="02010600030101010101" pitchFamily="2" charset="-122"/>
                  </a:rPr>
                  <a:t>衰变次数为</a:t>
                </a:r>
                <a:r>
                  <a:rPr lang="en-US" altLang="zh-CN" sz="2800" i="1" dirty="0">
                    <a:effectLst/>
                    <a:latin typeface="Times New Roman" panose="02020603050405020304" pitchFamily="18" charset="0"/>
                    <a:ea typeface="宋体" panose="02010600030101010101" pitchFamily="2" charset="-122"/>
                  </a:rPr>
                  <a:t>x</a:t>
                </a:r>
                <a:r>
                  <a:rPr lang="zh-CN" altLang="zh-CN" sz="2800" dirty="0">
                    <a:effectLst/>
                    <a:latin typeface="Times New Roman" panose="02020603050405020304" pitchFamily="18" charset="0"/>
                    <a:ea typeface="宋体" panose="02010600030101010101" pitchFamily="2" charset="-122"/>
                  </a:rPr>
                  <a:t>，</a:t>
                </a:r>
                <a:r>
                  <a:rPr lang="en-US" altLang="zh-CN" sz="2800" dirty="0">
                    <a:effectLst/>
                    <a:latin typeface="Times New Roman" panose="02020603050405020304" pitchFamily="18" charset="0"/>
                    <a:ea typeface="宋体" panose="02010600030101010101" pitchFamily="2" charset="-122"/>
                  </a:rPr>
                  <a:t>β</a:t>
                </a:r>
                <a:r>
                  <a:rPr lang="zh-CN" altLang="zh-CN" sz="2800" dirty="0">
                    <a:effectLst/>
                    <a:latin typeface="Times New Roman" panose="02020603050405020304" pitchFamily="18" charset="0"/>
                    <a:ea typeface="宋体" panose="02010600030101010101" pitchFamily="2" charset="-122"/>
                  </a:rPr>
                  <a:t>衰变次数为</a:t>
                </a:r>
                <a:r>
                  <a:rPr lang="en-US" altLang="zh-CN" sz="2800" i="1" dirty="0">
                    <a:effectLst/>
                    <a:latin typeface="Times New Roman" panose="02020603050405020304" pitchFamily="18" charset="0"/>
                    <a:ea typeface="宋体" panose="02010600030101010101" pitchFamily="2" charset="-122"/>
                  </a:rPr>
                  <a:t>y</a:t>
                </a:r>
                <a:r>
                  <a:rPr lang="zh-CN" altLang="zh-CN" sz="2800" dirty="0">
                    <a:effectLst/>
                    <a:latin typeface="Times New Roman" panose="02020603050405020304" pitchFamily="18" charset="0"/>
                    <a:ea typeface="宋体" panose="02010600030101010101" pitchFamily="2" charset="-122"/>
                  </a:rPr>
                  <a:t>，根据质量数和电荷数守恒列方程组求解</a:t>
                </a:r>
                <a:r>
                  <a:rPr lang="zh-CN" altLang="zh-CN" sz="2800" dirty="0" smtClean="0">
                    <a:effectLst/>
                    <a:latin typeface="Times New Roman" panose="02020603050405020304" pitchFamily="18" charset="0"/>
                    <a:ea typeface="宋体" panose="02010600030101010101" pitchFamily="2" charset="-122"/>
                  </a:rPr>
                  <a:t>。</a:t>
                </a:r>
                <a:endParaRPr lang="en-US" altLang="zh-CN" sz="2800" dirty="0" smtClean="0">
                  <a:effectLst/>
                  <a:latin typeface="Times New Roman" panose="02020603050405020304" pitchFamily="18" charset="0"/>
                  <a:ea typeface="宋体" panose="02010600030101010101" pitchFamily="2" charset="-122"/>
                </a:endParaRPr>
              </a:p>
              <a:p>
                <a:pPr>
                  <a:lnSpc>
                    <a:spcPct val="150000"/>
                  </a:lnSpc>
                  <a:tabLst>
                    <a:tab pos="2790825" algn="l"/>
                    <a:tab pos="4231005" algn="l"/>
                  </a:tabLst>
                </a:pPr>
                <a:r>
                  <a:rPr lang="en-US" altLang="zh-CN" sz="28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核反应方程中电荷数守恒、质量数守恒</a:t>
                </a:r>
                <a:r>
                  <a:rPr lang="zh-CN" altLang="zh-CN" sz="2800" dirty="0" smtClean="0">
                    <a:latin typeface="Times New Roman" panose="02020603050405020304" pitchFamily="18" charset="0"/>
                    <a:ea typeface="宋体" panose="02010600030101010101" pitchFamily="2" charset="-122"/>
                  </a:rPr>
                  <a:t>。</a:t>
                </a:r>
                <a:endParaRPr lang="zh-CN" altLang="zh-CN" sz="1100" dirty="0">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34566" y="477466"/>
                <a:ext cx="11521280" cy="5834033"/>
              </a:xfrm>
              <a:prstGeom prst="rect">
                <a:avLst/>
              </a:prstGeom>
              <a:blipFill rotWithShape="0">
                <a:blip r:embed="rId2"/>
                <a:stretch>
                  <a:fillRect l="-1111" b="-7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12232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747289"/>
            <a:ext cx="11449272" cy="3242170"/>
          </a:xfrm>
          <a:prstGeom prst="rect">
            <a:avLst/>
          </a:prstGeom>
        </p:spPr>
        <p:txBody>
          <a:bodyPr wrap="square">
            <a:spAutoFit/>
          </a:bodyPr>
          <a:lstStyle/>
          <a:p>
            <a:pPr>
              <a:lnSpc>
                <a:spcPct val="150000"/>
              </a:lnSpc>
              <a:spcAft>
                <a:spcPts val="0"/>
              </a:spcAft>
              <a:tabLst>
                <a:tab pos="2790825" algn="l"/>
                <a:tab pos="4231005" algn="l"/>
              </a:tabLst>
            </a:pPr>
            <a:r>
              <a:rPr lang="en-US" altLang="zh-CN" sz="2800" b="1" kern="100" dirty="0" smtClean="0">
                <a:solidFill>
                  <a:prstClr val="black"/>
                </a:solidFill>
                <a:latin typeface="黑体" panose="02010609060101010101" pitchFamily="49" charset="-122"/>
                <a:cs typeface="Courier New" panose="02070309020205020404" pitchFamily="49" charset="0"/>
              </a:rPr>
              <a:t>3</a:t>
            </a:r>
            <a:r>
              <a:rPr lang="en-US" altLang="zh-CN" sz="2800" b="1" kern="100" dirty="0">
                <a:solidFill>
                  <a:prstClr val="black"/>
                </a:solidFill>
                <a:latin typeface="黑体" panose="02010609060101010101" pitchFamily="49" charset="-122"/>
                <a:cs typeface="Courier New" panose="02070309020205020404" pitchFamily="49" charset="0"/>
              </a:rPr>
              <a:t>.</a:t>
            </a:r>
            <a:r>
              <a:rPr lang="zh-CN" altLang="zh-CN" sz="2800" b="1" kern="100" dirty="0">
                <a:solidFill>
                  <a:prstClr val="black"/>
                </a:solidFill>
                <a:latin typeface="黑体" panose="02010609060101010101" pitchFamily="49" charset="-122"/>
                <a:cs typeface="Courier New" panose="02070309020205020404" pitchFamily="49" charset="0"/>
              </a:rPr>
              <a:t>核能的计算方法</a:t>
            </a:r>
          </a:p>
          <a:p>
            <a:pPr>
              <a:lnSpc>
                <a:spcPct val="150000"/>
              </a:lnSpc>
              <a:spcAft>
                <a:spcPts val="0"/>
              </a:spcAft>
              <a:tabLst>
                <a:tab pos="2790825" algn="l"/>
                <a:tab pos="4231005" algn="l"/>
              </a:tabLst>
            </a:pPr>
            <a:r>
              <a:rPr lang="en-US" altLang="zh-CN" sz="2800" dirty="0">
                <a:latin typeface="Times New Roman" panose="02020603050405020304" pitchFamily="18" charset="0"/>
                <a:ea typeface="宋体" panose="02010600030101010101" pitchFamily="2" charset="-122"/>
              </a:rPr>
              <a:t>(1)</a:t>
            </a:r>
            <a:r>
              <a:rPr lang="zh-CN" altLang="zh-CN" sz="2800" dirty="0">
                <a:latin typeface="Times New Roman" panose="02020603050405020304" pitchFamily="18" charset="0"/>
                <a:ea typeface="宋体" panose="02010600030101010101" pitchFamily="2" charset="-122"/>
              </a:rPr>
              <a:t>根据爱因斯坦质能方程，用核反应亏损的质量乘真空中光速</a:t>
            </a:r>
            <a:r>
              <a:rPr lang="en-US" altLang="zh-CN" sz="2800" i="1" dirty="0">
                <a:latin typeface="Times New Roman" panose="02020603050405020304" pitchFamily="18" charset="0"/>
                <a:ea typeface="宋体" panose="02010600030101010101" pitchFamily="2" charset="-122"/>
              </a:rPr>
              <a:t>c</a:t>
            </a:r>
            <a:r>
              <a:rPr lang="zh-CN" altLang="zh-CN" sz="2800" dirty="0">
                <a:latin typeface="Times New Roman" panose="02020603050405020304" pitchFamily="18" charset="0"/>
                <a:ea typeface="宋体" panose="02010600030101010101" pitchFamily="2" charset="-122"/>
              </a:rPr>
              <a:t>的平方，即</a:t>
            </a:r>
            <a:r>
              <a:rPr lang="en-US" altLang="zh-CN" sz="2800" dirty="0">
                <a:latin typeface="Times New Roman" panose="02020603050405020304" pitchFamily="18" charset="0"/>
                <a:ea typeface="宋体" panose="02010600030101010101" pitchFamily="2" charset="-122"/>
              </a:rPr>
              <a:t>Δ</a:t>
            </a:r>
            <a:r>
              <a:rPr lang="en-US" altLang="zh-CN" sz="2800" i="1" dirty="0">
                <a:latin typeface="Times New Roman" panose="02020603050405020304" pitchFamily="18" charset="0"/>
                <a:ea typeface="宋体" panose="02010600030101010101" pitchFamily="2" charset="-122"/>
              </a:rPr>
              <a:t>E</a:t>
            </a:r>
            <a:r>
              <a:rPr lang="en-US" altLang="zh-CN" sz="2800" dirty="0">
                <a:latin typeface="Times New Roman" panose="02020603050405020304" pitchFamily="18" charset="0"/>
                <a:ea typeface="宋体" panose="02010600030101010101" pitchFamily="2" charset="-122"/>
              </a:rPr>
              <a:t>=Δ</a:t>
            </a:r>
            <a:r>
              <a:rPr lang="en-US" altLang="zh-CN" sz="2800" i="1" dirty="0">
                <a:latin typeface="Times New Roman" panose="02020603050405020304" pitchFamily="18" charset="0"/>
                <a:ea typeface="宋体" panose="02010600030101010101" pitchFamily="2" charset="-122"/>
              </a:rPr>
              <a:t>mc</a:t>
            </a:r>
            <a:r>
              <a:rPr lang="en-US" altLang="zh-CN" sz="2800" baseline="300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a:t>
            </a:r>
            <a:endParaRPr lang="zh-CN" altLang="zh-CN" sz="1100" dirty="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latin typeface="Times New Roman" panose="02020603050405020304" pitchFamily="18" charset="0"/>
                <a:ea typeface="宋体" panose="02010600030101010101" pitchFamily="2" charset="-122"/>
              </a:rPr>
              <a:t>(2)</a:t>
            </a:r>
            <a:r>
              <a:rPr lang="zh-CN" altLang="zh-CN" sz="2800" dirty="0">
                <a:latin typeface="Times New Roman" panose="02020603050405020304" pitchFamily="18" charset="0"/>
                <a:ea typeface="宋体" panose="02010600030101010101" pitchFamily="2" charset="-122"/>
              </a:rPr>
              <a:t>根据</a:t>
            </a:r>
            <a:r>
              <a:rPr lang="en-US" altLang="zh-CN" sz="2800" dirty="0">
                <a:latin typeface="Times New Roman" panose="02020603050405020304" pitchFamily="18" charset="0"/>
                <a:ea typeface="宋体" panose="02010600030101010101" pitchFamily="2" charset="-122"/>
              </a:rPr>
              <a:t>1 u(</a:t>
            </a:r>
            <a:r>
              <a:rPr lang="zh-CN" altLang="zh-CN" sz="2800" dirty="0">
                <a:latin typeface="Times New Roman" panose="02020603050405020304" pitchFamily="18" charset="0"/>
                <a:ea typeface="宋体" panose="02010600030101010101" pitchFamily="2" charset="-122"/>
              </a:rPr>
              <a:t>原子质量单位</a:t>
            </a:r>
            <a:r>
              <a:rPr lang="en-US" altLang="zh-CN" sz="2800" dirty="0">
                <a:latin typeface="Times New Roman" panose="02020603050405020304" pitchFamily="18" charset="0"/>
                <a:ea typeface="宋体" panose="02010600030101010101" pitchFamily="2" charset="-122"/>
              </a:rPr>
              <a:t>)</a:t>
            </a:r>
            <a:r>
              <a:rPr lang="zh-CN" altLang="zh-CN" sz="2800" dirty="0">
                <a:latin typeface="Times New Roman" panose="02020603050405020304" pitchFamily="18" charset="0"/>
                <a:ea typeface="宋体" panose="02010600030101010101" pitchFamily="2" charset="-122"/>
              </a:rPr>
              <a:t>相当于</a:t>
            </a:r>
            <a:r>
              <a:rPr lang="en-US" altLang="zh-CN" sz="2800" dirty="0">
                <a:latin typeface="Times New Roman" panose="02020603050405020304" pitchFamily="18" charset="0"/>
                <a:ea typeface="宋体" panose="02010600030101010101" pitchFamily="2" charset="-122"/>
              </a:rPr>
              <a:t>931.5 MeV</a:t>
            </a:r>
            <a:r>
              <a:rPr lang="zh-CN" altLang="zh-CN" sz="2800" dirty="0">
                <a:latin typeface="Times New Roman" panose="02020603050405020304" pitchFamily="18" charset="0"/>
                <a:ea typeface="宋体" panose="02010600030101010101" pitchFamily="2" charset="-122"/>
              </a:rPr>
              <a:t>的能量，用核反应质量亏损的原子质量单位数乘</a:t>
            </a:r>
            <a:r>
              <a:rPr lang="en-US" altLang="zh-CN" sz="2800" dirty="0">
                <a:latin typeface="Times New Roman" panose="02020603050405020304" pitchFamily="18" charset="0"/>
                <a:ea typeface="宋体" panose="02010600030101010101" pitchFamily="2" charset="-122"/>
              </a:rPr>
              <a:t>931.5 MeV</a:t>
            </a:r>
            <a:r>
              <a:rPr lang="zh-CN" altLang="zh-CN" sz="2800" dirty="0">
                <a:latin typeface="Times New Roman" panose="02020603050405020304" pitchFamily="18" charset="0"/>
                <a:ea typeface="宋体" panose="02010600030101010101" pitchFamily="2" charset="-122"/>
              </a:rPr>
              <a:t>，即</a:t>
            </a:r>
            <a:r>
              <a:rPr lang="en-US" altLang="zh-CN" sz="2800" dirty="0">
                <a:latin typeface="Times New Roman" panose="02020603050405020304" pitchFamily="18" charset="0"/>
                <a:ea typeface="宋体" panose="02010600030101010101" pitchFamily="2" charset="-122"/>
              </a:rPr>
              <a:t>Δ</a:t>
            </a:r>
            <a:r>
              <a:rPr lang="en-US" altLang="zh-CN" sz="2800" i="1" dirty="0">
                <a:latin typeface="Times New Roman" panose="02020603050405020304" pitchFamily="18" charset="0"/>
                <a:ea typeface="宋体" panose="02010600030101010101" pitchFamily="2" charset="-122"/>
              </a:rPr>
              <a:t>E</a:t>
            </a:r>
            <a:r>
              <a:rPr lang="en-US" altLang="zh-CN" sz="2800" dirty="0">
                <a:latin typeface="Times New Roman" panose="02020603050405020304" pitchFamily="18" charset="0"/>
                <a:ea typeface="宋体" panose="02010600030101010101" pitchFamily="2" charset="-122"/>
              </a:rPr>
              <a:t>=Δ</a:t>
            </a:r>
            <a:r>
              <a:rPr lang="en-US" altLang="zh-CN" sz="2800" i="1" dirty="0">
                <a:latin typeface="Times New Roman" panose="02020603050405020304" pitchFamily="18" charset="0"/>
                <a:ea typeface="宋体" panose="02010600030101010101" pitchFamily="2" charset="-122"/>
              </a:rPr>
              <a:t>m</a:t>
            </a:r>
            <a:r>
              <a:rPr lang="en-US" altLang="zh-CN" sz="2800" dirty="0">
                <a:latin typeface="宋体" panose="02010600030101010101" pitchFamily="2" charset="-122"/>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931.5 (MeV)</a:t>
            </a:r>
            <a:r>
              <a:rPr lang="zh-CN" altLang="zh-CN" sz="2800" dirty="0">
                <a:latin typeface="Times New Roman" panose="02020603050405020304" pitchFamily="18" charset="0"/>
                <a:ea typeface="宋体" panose="02010600030101010101" pitchFamily="2" charset="-122"/>
              </a:rPr>
              <a:t>。</a:t>
            </a:r>
            <a:endParaRPr lang="zh-CN" altLang="zh-CN" sz="1100" dirty="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747154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406574" y="747289"/>
            <a:ext cx="11449272" cy="3888500"/>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利用比结合能计算</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①</a:t>
            </a:r>
            <a:r>
              <a:rPr lang="zh-CN" altLang="zh-CN" sz="2800">
                <a:latin typeface="Times New Roman" panose="02020603050405020304" pitchFamily="18" charset="0"/>
                <a:ea typeface="宋体" panose="02010600030101010101" pitchFamily="2" charset="-122"/>
              </a:rPr>
              <a:t>原子核的结合能</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比结合能</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核子数</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②</a:t>
            </a:r>
            <a:r>
              <a:rPr lang="zh-CN" altLang="zh-CN" sz="2800">
                <a:latin typeface="Times New Roman" panose="02020603050405020304" pitchFamily="18" charset="0"/>
                <a:ea typeface="宋体" panose="02010600030101010101" pitchFamily="2" charset="-122"/>
              </a:rPr>
              <a:t>核反应中，反应前系统内所有原子核的结合能与反应后生成的所有新核的结合能之差，就是该次核反应所释放</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或吸收</a:t>
            </a:r>
            <a:r>
              <a:rPr lang="en-US" altLang="zh-CN" sz="2800">
                <a:latin typeface="Times New Roman" panose="02020603050405020304" pitchFamily="18" charset="0"/>
                <a:ea typeface="宋体" panose="02010600030101010101" pitchFamily="2" charset="-122"/>
              </a:rPr>
              <a:t>)</a:t>
            </a:r>
            <a:r>
              <a:rPr lang="zh-CN" altLang="zh-CN" sz="2800">
                <a:latin typeface="Times New Roman" panose="02020603050405020304" pitchFamily="18" charset="0"/>
                <a:ea typeface="宋体" panose="02010600030101010101" pitchFamily="2" charset="-122"/>
              </a:rPr>
              <a:t>的核能。</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cs typeface="宋体" panose="02010600030101010101" pitchFamily="2" charset="-122"/>
              </a:rPr>
              <a:t>③</a:t>
            </a:r>
            <a:r>
              <a:rPr lang="zh-CN" altLang="zh-CN" sz="2800">
                <a:latin typeface="Times New Roman" panose="02020603050405020304" pitchFamily="18" charset="0"/>
                <a:ea typeface="宋体" panose="02010600030101010101" pitchFamily="2" charset="-122"/>
              </a:rPr>
              <a:t>如果生成物的比结合能大于反应物的比结合能，则核反应过程中释放能量，反之则吸收能量。比结合能越大，原子核越稳定。</a:t>
            </a:r>
            <a:endParaRPr lang="zh-CN" altLang="zh-CN" sz="1100">
              <a:effectLst/>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2959802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49360"/>
                <a:ext cx="11412000" cy="5564793"/>
              </a:xfrm>
              <a:prstGeom prst="rect">
                <a:avLst/>
              </a:prstGeom>
            </p:spPr>
            <p:txBody>
              <a:bodyPr>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河南卷</a:t>
                </a:r>
                <a:r>
                  <a:rPr lang="en-US" altLang="zh-CN" sz="28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由于宇宙射线的作用，在地球大气层产生有铍的两种放射性同位素</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4</m:t>
                        </m:r>
                      </m:sub>
                      <m:sup>
                        <m:r>
                          <a:rPr lang="en-US" altLang="zh-CN" sz="2800">
                            <a:effectLst/>
                            <a:latin typeface="Cambria Math" panose="02040503050406030204" pitchFamily="18" charset="0"/>
                            <a:ea typeface="宋体" panose="02010600030101010101" pitchFamily="2" charset="-122"/>
                          </a:rPr>
                          <m:t>7</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和</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4</m:t>
                        </m:r>
                      </m:sub>
                      <m:sup>
                        <m:r>
                          <a:rPr lang="en-US" altLang="zh-CN" sz="2800">
                            <a:effectLst/>
                            <a:latin typeface="Cambria Math" panose="02040503050406030204" pitchFamily="18" charset="0"/>
                            <a:ea typeface="宋体" panose="02010600030101010101" pitchFamily="2" charset="-122"/>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。测定不同高度大气中单位体积内二者的原子个数比，可以研究大气环境的变化。已知</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4</m:t>
                        </m:r>
                      </m:sub>
                      <m:sup>
                        <m:r>
                          <a:rPr lang="en-US" altLang="zh-CN" sz="2800">
                            <a:effectLst/>
                            <a:latin typeface="Cambria Math" panose="02040503050406030204" pitchFamily="18" charset="0"/>
                            <a:ea typeface="宋体" panose="02010600030101010101" pitchFamily="2" charset="-122"/>
                          </a:rPr>
                          <m:t>7</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和</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4</m:t>
                        </m:r>
                      </m:sub>
                      <m:sup>
                        <m:r>
                          <a:rPr lang="en-US" altLang="zh-CN" sz="2800">
                            <a:effectLst/>
                            <a:latin typeface="Cambria Math" panose="02040503050406030204" pitchFamily="18" charset="0"/>
                            <a:ea typeface="宋体" panose="02010600030101010101" pitchFamily="2" charset="-122"/>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的半衰期分别约为</a:t>
                </a:r>
                <a:r>
                  <a:rPr lang="en-US" altLang="zh-CN" sz="2800">
                    <a:effectLst/>
                    <a:latin typeface="Times New Roman" panose="02020603050405020304" pitchFamily="18" charset="0"/>
                    <a:ea typeface="宋体" panose="02010600030101010101" pitchFamily="2" charset="-122"/>
                  </a:rPr>
                  <a:t>53</a:t>
                </a:r>
                <a:r>
                  <a:rPr lang="zh-CN" altLang="zh-CN" sz="2800">
                    <a:effectLst/>
                    <a:latin typeface="Times New Roman" panose="02020603050405020304" pitchFamily="18" charset="0"/>
                    <a:ea typeface="宋体" panose="02010600030101010101" pitchFamily="2" charset="-122"/>
                  </a:rPr>
                  <a:t>天和</a:t>
                </a:r>
                <a:r>
                  <a:rPr lang="en-US" altLang="zh-CN" sz="2800">
                    <a:effectLst/>
                    <a:latin typeface="Times New Roman" panose="02020603050405020304" pitchFamily="18" charset="0"/>
                    <a:ea typeface="宋体" panose="02010600030101010101" pitchFamily="2" charset="-122"/>
                  </a:rPr>
                  <a:t>139</a:t>
                </a:r>
                <a:r>
                  <a:rPr lang="zh-CN" altLang="zh-CN" sz="2800">
                    <a:effectLst/>
                    <a:latin typeface="Times New Roman" panose="02020603050405020304" pitchFamily="18" charset="0"/>
                    <a:ea typeface="宋体" panose="02010600030101010101" pitchFamily="2" charset="-122"/>
                  </a:rPr>
                  <a:t>万年。在大气层某高度采集的样品中，研究人员发现</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4</m:t>
                        </m:r>
                      </m:sub>
                      <m:sup>
                        <m:r>
                          <a:rPr lang="en-US" altLang="zh-CN" sz="2800">
                            <a:effectLst/>
                            <a:latin typeface="Cambria Math" panose="02040503050406030204" pitchFamily="18" charset="0"/>
                            <a:ea typeface="宋体" panose="02010600030101010101" pitchFamily="2" charset="-122"/>
                          </a:rPr>
                          <m:t>7</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和</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4</m:t>
                        </m:r>
                      </m:sub>
                      <m:sup>
                        <m:r>
                          <a:rPr lang="en-US" altLang="zh-CN" sz="2800">
                            <a:effectLst/>
                            <a:latin typeface="Cambria Math" panose="02040503050406030204" pitchFamily="18" charset="0"/>
                            <a:ea typeface="宋体" panose="02010600030101010101" pitchFamily="2" charset="-122"/>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的总原子个数经过</a:t>
                </a:r>
                <a:r>
                  <a:rPr lang="en-US" altLang="zh-CN" sz="2800">
                    <a:effectLst/>
                    <a:latin typeface="Times New Roman" panose="02020603050405020304" pitchFamily="18" charset="0"/>
                    <a:ea typeface="宋体" panose="02010600030101010101" pitchFamily="2" charset="-122"/>
                  </a:rPr>
                  <a:t>106</a:t>
                </a:r>
                <a:r>
                  <a:rPr lang="zh-CN" altLang="zh-CN" sz="2800">
                    <a:effectLst/>
                    <a:latin typeface="Times New Roman" panose="02020603050405020304" pitchFamily="18" charset="0"/>
                    <a:ea typeface="宋体" panose="02010600030101010101" pitchFamily="2" charset="-122"/>
                  </a:rPr>
                  <a:t>天后变为原来的</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
                          <a:rPr lang="en-US" altLang="zh-CN" sz="2800">
                            <a:effectLst/>
                            <a:latin typeface="Cambria Math" panose="02040503050406030204" pitchFamily="18" charset="0"/>
                            <a:ea typeface="宋体" panose="02010600030101010101" pitchFamily="2" charset="-122"/>
                          </a:rPr>
                          <m:t>4</m:t>
                        </m:r>
                      </m:den>
                    </m:f>
                  </m:oMath>
                </a14:m>
                <a:r>
                  <a:rPr lang="zh-CN" altLang="zh-CN" sz="2800">
                    <a:effectLst/>
                    <a:latin typeface="Times New Roman" panose="02020603050405020304" pitchFamily="18" charset="0"/>
                    <a:ea typeface="宋体" panose="02010600030101010101" pitchFamily="2" charset="-122"/>
                  </a:rPr>
                  <a:t>，则采集时该高度的大气中</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4</m:t>
                        </m:r>
                      </m:sub>
                      <m:sup>
                        <m:r>
                          <a:rPr lang="en-US" altLang="zh-CN" sz="2800">
                            <a:effectLst/>
                            <a:latin typeface="Cambria Math" panose="02040503050406030204" pitchFamily="18" charset="0"/>
                            <a:ea typeface="宋体" panose="02010600030101010101" pitchFamily="2" charset="-122"/>
                          </a:rPr>
                          <m:t>7</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和</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4</m:t>
                        </m:r>
                      </m:sub>
                      <m:sup>
                        <m:r>
                          <a:rPr lang="en-US" altLang="zh-CN" sz="2800">
                            <a:effectLst/>
                            <a:latin typeface="Cambria Math" panose="02040503050406030204" pitchFamily="18" charset="0"/>
                            <a:ea typeface="宋体" panose="02010600030101010101" pitchFamily="2" charset="-122"/>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宋体" panose="02010600030101010101" pitchFamily="2" charset="-122"/>
                  </a:rPr>
                  <a:t>的原子个数比约为</a:t>
                </a:r>
                <a:endParaRPr lang="zh-CN" altLang="zh-CN" sz="11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A.1</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4	B.1</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2</a:t>
                </a:r>
                <a:endParaRPr lang="zh-CN" altLang="zh-CN" sz="11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C.3</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4	D.1</a:t>
                </a:r>
                <a:r>
                  <a:rPr lang="zh-CN" altLang="zh-CN" sz="2800">
                    <a:effectLst/>
                    <a:latin typeface="Times New Roman" panose="02020603050405020304" pitchFamily="18" charset="0"/>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1</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49360"/>
                <a:ext cx="11412000" cy="5564793"/>
              </a:xfrm>
              <a:prstGeom prst="rect">
                <a:avLst/>
              </a:prstGeom>
              <a:blipFill rotWithShape="0">
                <a:blip r:embed="rId2"/>
                <a:stretch>
                  <a:fillRect l="-1122" r="-1068" b="-767"/>
                </a:stretch>
              </a:blipFill>
            </p:spPr>
            <p:txBody>
              <a:bodyPr/>
              <a:lstStyle/>
              <a:p>
                <a:r>
                  <a:rPr lang="zh-CN" altLang="en-US">
                    <a:noFill/>
                  </a:rPr>
                  <a:t> </a:t>
                </a:r>
              </a:p>
            </p:txBody>
          </p:sp>
        </mc:Fallback>
      </mc:AlternateContent>
      <p:sp>
        <p:nvSpPr>
          <p:cNvPr id="8" name="TextBox 14"/>
          <p:cNvSpPr txBox="1"/>
          <p:nvPr/>
        </p:nvSpPr>
        <p:spPr>
          <a:xfrm>
            <a:off x="3017912" y="4625355"/>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67791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8</a:t>
            </a:r>
            <a:endParaRPr lang="zh-CN" altLang="en-US" dirty="0">
              <a:solidFill>
                <a:prstClr val="white"/>
              </a:solidFill>
              <a:sym typeface="+mn-ea"/>
            </a:endParaRPr>
          </a:p>
        </p:txBody>
      </p:sp>
    </p:spTree>
    <p:extLst>
      <p:ext uri="{BB962C8B-B14F-4D97-AF65-F5344CB8AC3E}">
        <p14:creationId xmlns:p14="http://schemas.microsoft.com/office/powerpoint/2010/main" val="30302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3" name="组合 2"/>
          <p:cNvGrpSpPr/>
          <p:nvPr/>
        </p:nvGrpSpPr>
        <p:grpSpPr>
          <a:xfrm>
            <a:off x="0" y="549474"/>
            <a:ext cx="11783838" cy="3793215"/>
            <a:chOff x="0" y="268558"/>
            <a:chExt cx="11783838" cy="3793215"/>
          </a:xfrm>
        </p:grpSpPr>
        <mc:AlternateContent xmlns:mc="http://schemas.openxmlformats.org/markup-compatibility/2006" xmlns:a14="http://schemas.microsoft.com/office/drawing/2010/main">
          <mc:Choice Requires="a14">
            <p:sp>
              <p:nvSpPr>
                <p:cNvPr id="5" name="矩形 4"/>
                <p:cNvSpPr/>
                <p:nvPr/>
              </p:nvSpPr>
              <p:spPr>
                <a:xfrm>
                  <a:off x="389206" y="758561"/>
                  <a:ext cx="11394632" cy="3303212"/>
                </a:xfrm>
                <a:prstGeom prst="rect">
                  <a:avLst/>
                </a:prstGeom>
              </p:spPr>
              <p:txBody>
                <a:bodyPr wrap="square">
                  <a:spAutoFit/>
                </a:bodyPr>
                <a:lstStyle/>
                <a:p>
                  <a:pPr>
                    <a:lnSpc>
                      <a:spcPct val="150000"/>
                    </a:lnSpc>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设采集时大气中有</a:t>
                  </a:r>
                  <a:r>
                    <a:rPr lang="en-US" altLang="zh-CN" sz="2800" i="1">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个</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7</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原子和</a:t>
                  </a:r>
                  <a:r>
                    <a:rPr lang="en-US" altLang="zh-CN" sz="2800" i="1">
                      <a:effectLst/>
                      <a:latin typeface="Times New Roman" panose="02020603050405020304" pitchFamily="18" charset="0"/>
                      <a:ea typeface="宋体" panose="02010600030101010101" pitchFamily="2" charset="-122"/>
                    </a:rPr>
                    <a:t>y</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个</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原子，由于</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的半衰期为</a:t>
                  </a:r>
                  <a:r>
                    <a:rPr lang="en-US" altLang="zh-CN" sz="2800" smtClean="0">
                      <a:effectLst/>
                      <a:latin typeface="Times New Roman" panose="02020603050405020304" pitchFamily="18" charset="0"/>
                      <a:ea typeface="宋体" panose="02010600030101010101" pitchFamily="2" charset="-122"/>
                    </a:rPr>
                    <a:t>139</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万年</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，故经过</a:t>
                  </a:r>
                  <a:r>
                    <a:rPr lang="en-US" altLang="zh-CN" sz="2800">
                      <a:effectLst/>
                      <a:latin typeface="Times New Roman" panose="02020603050405020304" pitchFamily="18" charset="0"/>
                      <a:ea typeface="宋体" panose="02010600030101010101" pitchFamily="2" charset="-122"/>
                    </a:rPr>
                    <a:t>106</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天后</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原子的衰变个数可以忽略不计，</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7</m:t>
                          </m:r>
                        </m:sup>
                      </m:sSubSup>
                    </m:oMath>
                  </a14:m>
                  <a:r>
                    <a:rPr lang="en-US" altLang="zh-CN" sz="2800">
                      <a:effectLst/>
                      <a:latin typeface="Times New Roman" panose="02020603050405020304" pitchFamily="18" charset="0"/>
                      <a:ea typeface="宋体" panose="02010600030101010101" pitchFamily="2" charset="-122"/>
                    </a:rPr>
                    <a:t>Be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半</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30000"/>
                    </a:lnSpc>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衰</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期为</a:t>
                  </a:r>
                  <a:r>
                    <a:rPr lang="en-US" altLang="zh-CN" sz="2800">
                      <a:effectLst/>
                      <a:latin typeface="Times New Roman" panose="02020603050405020304" pitchFamily="18" charset="0"/>
                      <a:ea typeface="宋体" panose="02010600030101010101" pitchFamily="2" charset="-122"/>
                    </a:rPr>
                    <a:t>53</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天，故经过</a:t>
                  </a:r>
                  <a:r>
                    <a:rPr lang="en-US" altLang="zh-CN" sz="2800">
                      <a:effectLst/>
                      <a:latin typeface="Times New Roman" panose="02020603050405020304" pitchFamily="18" charset="0"/>
                      <a:ea typeface="宋体" panose="02010600030101010101" pitchFamily="2" charset="-122"/>
                    </a:rPr>
                    <a:t>106</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天后剩余数量为</a:t>
                  </a:r>
                  <a:r>
                    <a:rPr lang="en-US" altLang="zh-CN" sz="2800" i="1">
                      <a:effectLst/>
                      <a:latin typeface="Times New Roman" panose="02020603050405020304" pitchFamily="18" charset="0"/>
                      <a:ea typeface="宋体" panose="02010600030101010101" pitchFamily="2" charset="-122"/>
                    </a:rPr>
                    <a:t>x</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a:effectLst/>
                      <a:latin typeface="Times New Roman" panose="02020603050405020304" pitchFamily="18" charset="0"/>
                      <a:ea typeface="楷体" panose="02010609060101010101" pitchFamily="49" charset="-122"/>
                    </a:rPr>
                    <a:t>)</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𝑦</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𝑦</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𝑥</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𝑦</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758561"/>
                  <a:ext cx="11394632" cy="3303212"/>
                </a:xfrm>
                <a:prstGeom prst="rect">
                  <a:avLst/>
                </a:prstGeom>
                <a:blipFill rotWithShape="0">
                  <a:blip r:embed="rId2"/>
                  <a:stretch>
                    <a:fillRect l="-1124" r="-107" b="-370"/>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105670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449360"/>
                <a:ext cx="11412000" cy="5274906"/>
              </a:xfrm>
              <a:prstGeom prst="rect">
                <a:avLst/>
              </a:prstGeom>
            </p:spPr>
            <p:txBody>
              <a:bodyPr>
                <a:spAutoFit/>
              </a:bodyPr>
              <a:lstStyle/>
              <a:p>
                <a:pPr>
                  <a:lnSpc>
                    <a:spcPct val="150000"/>
                  </a:lnSpc>
                  <a:spcAft>
                    <a:spcPts val="0"/>
                  </a:spcAft>
                  <a:tabLst>
                    <a:tab pos="2790825" algn="l"/>
                    <a:tab pos="4231005" algn="l"/>
                  </a:tabLst>
                </a:pPr>
                <a:r>
                  <a:rPr lang="zh-CN"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r>
                  <a:rPr lang="en-US" altLang="zh-CN" sz="2800" dirty="0" smtClean="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2024·</a:t>
                </a:r>
                <a:r>
                  <a:rPr lang="zh-CN" altLang="zh-CN" sz="2800" dirty="0">
                    <a:effectLst/>
                    <a:latin typeface="Times New Roman" panose="02020603050405020304" pitchFamily="18" charset="0"/>
                    <a:ea typeface="楷体" panose="02010609060101010101" pitchFamily="49" charset="-122"/>
                  </a:rPr>
                  <a:t>浙江</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楷体" panose="02010609060101010101" pitchFamily="49" charset="-122"/>
                  </a:rPr>
                  <a:t>月选考</a:t>
                </a:r>
                <a:r>
                  <a:rPr lang="en-US" altLang="zh-CN" sz="2800" dirty="0">
                    <a:effectLst/>
                    <a:latin typeface="Times New Roman" panose="02020603050405020304" pitchFamily="18" charset="0"/>
                    <a:ea typeface="宋体" panose="02010600030101010101" pitchFamily="2" charset="-122"/>
                  </a:rPr>
                  <a:t>·7</a:t>
                </a:r>
                <a:r>
                  <a:rPr lang="en-US" altLang="zh-CN" sz="2800" dirty="0">
                    <a:effectLst/>
                    <a:latin typeface="Times New Roman" panose="02020603050405020304" pitchFamily="18" charset="0"/>
                    <a:ea typeface="楷体" panose="02010609060101010101" pitchFamily="49" charset="-122"/>
                  </a:rPr>
                  <a:t>)</a:t>
                </a:r>
                <a:r>
                  <a:rPr lang="zh-CN" altLang="zh-CN" sz="2800" dirty="0">
                    <a:effectLst/>
                    <a:latin typeface="Times New Roman" panose="02020603050405020304" pitchFamily="18" charset="0"/>
                    <a:ea typeface="宋体" panose="02010600030101010101" pitchFamily="2" charset="-122"/>
                  </a:rPr>
                  <a:t>已知氘核质量为</a:t>
                </a:r>
                <a:r>
                  <a:rPr lang="en-US" altLang="zh-CN" sz="2800" dirty="0">
                    <a:effectLst/>
                    <a:latin typeface="Times New Roman" panose="02020603050405020304" pitchFamily="18" charset="0"/>
                    <a:ea typeface="宋体" panose="02010600030101010101" pitchFamily="2" charset="-122"/>
                  </a:rPr>
                  <a:t>2.014 1 u</a:t>
                </a:r>
                <a:r>
                  <a:rPr lang="zh-CN" altLang="zh-CN" sz="2800" dirty="0">
                    <a:effectLst/>
                    <a:latin typeface="Times New Roman" panose="02020603050405020304" pitchFamily="18" charset="0"/>
                    <a:ea typeface="宋体" panose="02010600030101010101" pitchFamily="2" charset="-122"/>
                  </a:rPr>
                  <a:t>，氚核质量为</a:t>
                </a:r>
                <a:r>
                  <a:rPr lang="en-US" altLang="zh-CN" sz="2800" dirty="0">
                    <a:effectLst/>
                    <a:latin typeface="Times New Roman" panose="02020603050405020304" pitchFamily="18" charset="0"/>
                    <a:ea typeface="宋体" panose="02010600030101010101" pitchFamily="2" charset="-122"/>
                  </a:rPr>
                  <a:t>3.016 1 u</a:t>
                </a:r>
                <a:r>
                  <a:rPr lang="zh-CN" altLang="zh-CN" sz="2800" dirty="0">
                    <a:effectLst/>
                    <a:latin typeface="Times New Roman" panose="02020603050405020304" pitchFamily="18" charset="0"/>
                    <a:ea typeface="宋体" panose="02010600030101010101" pitchFamily="2" charset="-122"/>
                  </a:rPr>
                  <a:t>，氦核质量为</a:t>
                </a:r>
                <a:r>
                  <a:rPr lang="en-US" altLang="zh-CN" sz="2800" dirty="0">
                    <a:effectLst/>
                    <a:latin typeface="Times New Roman" panose="02020603050405020304" pitchFamily="18" charset="0"/>
                    <a:ea typeface="宋体" panose="02010600030101010101" pitchFamily="2" charset="-122"/>
                  </a:rPr>
                  <a:t>4.002 6 u</a:t>
                </a:r>
                <a:r>
                  <a:rPr lang="zh-CN" altLang="zh-CN" sz="2800" dirty="0">
                    <a:effectLst/>
                    <a:latin typeface="Times New Roman" panose="02020603050405020304" pitchFamily="18" charset="0"/>
                    <a:ea typeface="宋体" panose="02010600030101010101" pitchFamily="2" charset="-122"/>
                  </a:rPr>
                  <a:t>，中子质量为</a:t>
                </a:r>
                <a:r>
                  <a:rPr lang="en-US" altLang="zh-CN" sz="2800" dirty="0">
                    <a:effectLst/>
                    <a:latin typeface="Times New Roman" panose="02020603050405020304" pitchFamily="18" charset="0"/>
                    <a:ea typeface="宋体" panose="02010600030101010101" pitchFamily="2" charset="-122"/>
                  </a:rPr>
                  <a:t>1.008 7 u</a:t>
                </a:r>
                <a:r>
                  <a:rPr lang="zh-CN" altLang="zh-CN" sz="2800" dirty="0">
                    <a:effectLst/>
                    <a:latin typeface="Times New Roman" panose="02020603050405020304" pitchFamily="18" charset="0"/>
                    <a:ea typeface="宋体" panose="02010600030101010101" pitchFamily="2" charset="-122"/>
                  </a:rPr>
                  <a:t>，阿伏加德罗常数</a:t>
                </a:r>
                <a:r>
                  <a:rPr lang="en-US" altLang="zh-CN" sz="2800" i="1" dirty="0">
                    <a:effectLst/>
                    <a:latin typeface="Times New Roman" panose="02020603050405020304" pitchFamily="18" charset="0"/>
                    <a:ea typeface="宋体" panose="02010600030101010101" pitchFamily="2" charset="-122"/>
                  </a:rPr>
                  <a:t>N</a:t>
                </a:r>
                <a:r>
                  <a:rPr lang="en-US" altLang="zh-CN" sz="2800" baseline="-25000" dirty="0">
                    <a:effectLst/>
                    <a:latin typeface="Times New Roman" panose="02020603050405020304" pitchFamily="18" charset="0"/>
                    <a:ea typeface="宋体" panose="02010600030101010101" pitchFamily="2" charset="-122"/>
                  </a:rPr>
                  <a:t>A</a:t>
                </a:r>
                <a:r>
                  <a:rPr lang="zh-CN" altLang="zh-CN" sz="2800" dirty="0">
                    <a:effectLst/>
                    <a:latin typeface="Times New Roman" panose="02020603050405020304" pitchFamily="18" charset="0"/>
                    <a:ea typeface="宋体" panose="02010600030101010101" pitchFamily="2" charset="-122"/>
                  </a:rPr>
                  <a:t>取</a:t>
                </a:r>
                <a:r>
                  <a:rPr lang="en-US" altLang="zh-CN" sz="2800" dirty="0">
                    <a:effectLst/>
                    <a:latin typeface="Times New Roman" panose="02020603050405020304" pitchFamily="18" charset="0"/>
                    <a:ea typeface="宋体" panose="02010600030101010101" pitchFamily="2" charset="-122"/>
                  </a:rPr>
                  <a:t>6.0</a:t>
                </a:r>
                <a:r>
                  <a:rPr lang="en-US" altLang="zh-CN" sz="2800" dirty="0" smtClean="0">
                    <a:effectLst/>
                    <a:latin typeface="宋体" panose="02010600030101010101" pitchFamily="2" charset="-122"/>
                    <a:ea typeface="宋体" panose="02010600030101010101" pitchFamily="2" charset="-122"/>
                  </a:rPr>
                  <a:t>×</a:t>
                </a:r>
              </a:p>
              <a:p>
                <a:pPr>
                  <a:lnSpc>
                    <a:spcPct val="150000"/>
                  </a:lnSpc>
                  <a:spcAft>
                    <a:spcPts val="0"/>
                  </a:spcAft>
                  <a:tabLst>
                    <a:tab pos="2790825" algn="l"/>
                    <a:tab pos="4231005" algn="l"/>
                  </a:tabLst>
                </a:pPr>
                <a:r>
                  <a:rPr lang="en-US" altLang="zh-CN" sz="2800" dirty="0" smtClean="0">
                    <a:effectLst/>
                    <a:latin typeface="Times New Roman" panose="02020603050405020304" pitchFamily="18" charset="0"/>
                    <a:ea typeface="宋体" panose="02010600030101010101" pitchFamily="2" charset="-122"/>
                  </a:rPr>
                  <a:t>10</a:t>
                </a:r>
                <a:r>
                  <a:rPr lang="en-US" altLang="zh-CN" sz="2800" baseline="30000" dirty="0" smtClean="0">
                    <a:effectLst/>
                    <a:latin typeface="Times New Roman" panose="02020603050405020304" pitchFamily="18" charset="0"/>
                    <a:ea typeface="宋体" panose="02010600030101010101" pitchFamily="2" charset="-122"/>
                  </a:rPr>
                  <a:t>23</a:t>
                </a:r>
                <a:r>
                  <a:rPr lang="en-US" altLang="zh-CN" sz="2800" dirty="0" smtClean="0">
                    <a:effectLst/>
                    <a:latin typeface="Times New Roman" panose="02020603050405020304" pitchFamily="18" charset="0"/>
                    <a:ea typeface="宋体" panose="02010600030101010101" pitchFamily="2" charset="-122"/>
                  </a:rPr>
                  <a:t> </a:t>
                </a:r>
                <a:r>
                  <a:rPr lang="en-US" altLang="zh-CN" sz="2800" dirty="0">
                    <a:effectLst/>
                    <a:latin typeface="Times New Roman" panose="02020603050405020304" pitchFamily="18" charset="0"/>
                    <a:ea typeface="宋体" panose="02010600030101010101" pitchFamily="2" charset="-122"/>
                  </a:rPr>
                  <a:t>mol</a:t>
                </a:r>
                <a:r>
                  <a:rPr lang="en-US" altLang="zh-CN" sz="2800" baseline="300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，氘核摩尔质量为</a:t>
                </a:r>
                <a:r>
                  <a:rPr lang="en-US" altLang="zh-CN" sz="2800" dirty="0">
                    <a:effectLst/>
                    <a:latin typeface="Times New Roman" panose="02020603050405020304" pitchFamily="18" charset="0"/>
                    <a:ea typeface="宋体" panose="02010600030101010101" pitchFamily="2" charset="-122"/>
                  </a:rPr>
                  <a:t>2 g·mol</a:t>
                </a:r>
                <a:r>
                  <a:rPr lang="en-US" altLang="zh-CN" sz="2800" baseline="300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a:t>
                </a:r>
                <a:r>
                  <a:rPr lang="en-US" altLang="zh-CN" sz="2800" dirty="0">
                    <a:effectLst/>
                    <a:latin typeface="Times New Roman" panose="02020603050405020304" pitchFamily="18" charset="0"/>
                    <a:ea typeface="宋体" panose="02010600030101010101" pitchFamily="2" charset="-122"/>
                  </a:rPr>
                  <a:t>1 u</a:t>
                </a:r>
                <a:r>
                  <a:rPr lang="zh-CN" altLang="zh-CN" sz="2800" dirty="0">
                    <a:effectLst/>
                    <a:latin typeface="Times New Roman" panose="02020603050405020304" pitchFamily="18" charset="0"/>
                    <a:ea typeface="宋体" panose="02010600030101010101" pitchFamily="2" charset="-122"/>
                  </a:rPr>
                  <a:t>相当于</a:t>
                </a:r>
                <a:r>
                  <a:rPr lang="en-US" altLang="zh-CN" sz="2800" dirty="0">
                    <a:effectLst/>
                    <a:latin typeface="Times New Roman" panose="02020603050405020304" pitchFamily="18" charset="0"/>
                    <a:ea typeface="宋体" panose="02010600030101010101" pitchFamily="2" charset="-122"/>
                  </a:rPr>
                  <a:t>931.5 MeV</a:t>
                </a:r>
                <a:r>
                  <a:rPr lang="zh-CN" altLang="zh-CN" sz="2800" dirty="0">
                    <a:effectLst/>
                    <a:latin typeface="Times New Roman" panose="02020603050405020304" pitchFamily="18" charset="0"/>
                    <a:ea typeface="宋体" panose="02010600030101010101" pitchFamily="2" charset="-122"/>
                  </a:rPr>
                  <a:t>。关于氘与氚聚变成氦，下列说法正确的是</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A.</a:t>
                </a:r>
                <a:r>
                  <a:rPr lang="zh-CN" altLang="zh-CN" sz="2800" dirty="0">
                    <a:effectLst/>
                    <a:latin typeface="Times New Roman" panose="02020603050405020304" pitchFamily="18" charset="0"/>
                    <a:ea typeface="宋体" panose="02010600030101010101" pitchFamily="2" charset="-122"/>
                  </a:rPr>
                  <a:t>核反应方程式为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2</m:t>
                        </m:r>
                      </m:sup>
                    </m:sSubSup>
                  </m:oMath>
                </a14:m>
                <a:r>
                  <a:rPr lang="en-US" altLang="zh-CN" sz="2800" dirty="0">
                    <a:effectLst/>
                    <a:latin typeface="Times New Roman" panose="02020603050405020304" pitchFamily="18" charset="0"/>
                    <a:ea typeface="宋体" panose="02010600030101010101" pitchFamily="2" charset="-122"/>
                  </a:rPr>
                  <a:t>H+</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3</m:t>
                        </m:r>
                      </m:sup>
                    </m:sSubSup>
                  </m:oMath>
                </a14:m>
                <a:r>
                  <a:rPr lang="en-US" altLang="zh-CN" sz="2800" dirty="0">
                    <a:effectLst/>
                    <a:latin typeface="Times New Roman" panose="02020603050405020304" pitchFamily="18" charset="0"/>
                    <a:ea typeface="宋体" panose="02010600030101010101" pitchFamily="2" charset="-122"/>
                  </a:rPr>
                  <a:t>H</a:t>
                </a:r>
                <a:r>
                  <a:rPr lang="zh-CN" altLang="zh-CN" sz="2800" dirty="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m:t>
                        </m:r>
                      </m:sub>
                      <m:sup>
                        <m:r>
                          <a:rPr lang="en-US" altLang="zh-CN" sz="2800">
                            <a:effectLst/>
                            <a:latin typeface="Cambria Math" panose="02040503050406030204" pitchFamily="18" charset="0"/>
                            <a:ea typeface="宋体" panose="02010600030101010101" pitchFamily="2" charset="-122"/>
                          </a:rPr>
                          <m:t>3</m:t>
                        </m:r>
                      </m:sup>
                    </m:sSubSup>
                  </m:oMath>
                </a14:m>
                <a:r>
                  <a:rPr lang="en-US" altLang="zh-CN" sz="2800" dirty="0">
                    <a:effectLst/>
                    <a:latin typeface="Times New Roman" panose="02020603050405020304" pitchFamily="18" charset="0"/>
                    <a:ea typeface="宋体" panose="02010600030101010101" pitchFamily="2" charset="-122"/>
                  </a:rPr>
                  <a:t>He+</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1</m:t>
                        </m:r>
                      </m:sup>
                    </m:sSubSup>
                  </m:oMath>
                </a14:m>
                <a:r>
                  <a:rPr lang="en-US" altLang="zh-CN" sz="2800" dirty="0">
                    <a:effectLst/>
                    <a:latin typeface="Times New Roman" panose="02020603050405020304" pitchFamily="18" charset="0"/>
                    <a:ea typeface="宋体" panose="02010600030101010101" pitchFamily="2" charset="-122"/>
                  </a:rPr>
                  <a:t>n</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B.</a:t>
                </a:r>
                <a:r>
                  <a:rPr lang="zh-CN" altLang="zh-CN" sz="2800" dirty="0">
                    <a:effectLst/>
                    <a:latin typeface="Times New Roman" panose="02020603050405020304" pitchFamily="18" charset="0"/>
                    <a:ea typeface="宋体" panose="02010600030101010101" pitchFamily="2" charset="-122"/>
                  </a:rPr>
                  <a:t>氘核的比结合能比氦核的大</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C.</a:t>
                </a:r>
                <a:r>
                  <a:rPr lang="zh-CN" altLang="zh-CN" sz="2800" dirty="0">
                    <a:effectLst/>
                    <a:latin typeface="Times New Roman" panose="02020603050405020304" pitchFamily="18" charset="0"/>
                    <a:ea typeface="宋体" panose="02010600030101010101" pitchFamily="2" charset="-122"/>
                  </a:rPr>
                  <a:t>氘核与氚核的间距达到</a:t>
                </a:r>
                <a:r>
                  <a:rPr lang="en-US" altLang="zh-CN" sz="2800" dirty="0">
                    <a:effectLst/>
                    <a:latin typeface="Times New Roman" panose="02020603050405020304" pitchFamily="18" charset="0"/>
                    <a:ea typeface="宋体" panose="02010600030101010101" pitchFamily="2" charset="-122"/>
                  </a:rPr>
                  <a:t>10</a:t>
                </a:r>
                <a:r>
                  <a:rPr lang="en-US" altLang="zh-CN" sz="2800" baseline="30000" dirty="0">
                    <a:effectLst/>
                    <a:latin typeface="Times New Roman" panose="02020603050405020304" pitchFamily="18" charset="0"/>
                    <a:ea typeface="宋体" panose="02010600030101010101" pitchFamily="2" charset="-122"/>
                  </a:rPr>
                  <a:t>-10</a:t>
                </a:r>
                <a:r>
                  <a:rPr lang="en-US" altLang="zh-CN" sz="2800" dirty="0">
                    <a:effectLst/>
                    <a:latin typeface="Times New Roman" panose="02020603050405020304" pitchFamily="18" charset="0"/>
                    <a:ea typeface="宋体" panose="02010600030101010101" pitchFamily="2" charset="-122"/>
                  </a:rPr>
                  <a:t> m</a:t>
                </a:r>
                <a:r>
                  <a:rPr lang="zh-CN" altLang="zh-CN" sz="2800" dirty="0">
                    <a:effectLst/>
                    <a:latin typeface="Times New Roman" panose="02020603050405020304" pitchFamily="18" charset="0"/>
                    <a:ea typeface="宋体" panose="02010600030101010101" pitchFamily="2" charset="-122"/>
                  </a:rPr>
                  <a:t>就能发生核聚变</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D.4 g</a:t>
                </a:r>
                <a:r>
                  <a:rPr lang="zh-CN" altLang="zh-CN" sz="2800" dirty="0">
                    <a:effectLst/>
                    <a:latin typeface="Times New Roman" panose="02020603050405020304" pitchFamily="18" charset="0"/>
                    <a:ea typeface="宋体" panose="02010600030101010101" pitchFamily="2" charset="-122"/>
                  </a:rPr>
                  <a:t>氘完全参与聚变释放出能量的数量级为</a:t>
                </a:r>
                <a:r>
                  <a:rPr lang="en-US" altLang="zh-CN" sz="2800" dirty="0">
                    <a:effectLst/>
                    <a:latin typeface="Times New Roman" panose="02020603050405020304" pitchFamily="18" charset="0"/>
                    <a:ea typeface="宋体" panose="02010600030101010101" pitchFamily="2" charset="-122"/>
                  </a:rPr>
                  <a:t>10</a:t>
                </a:r>
                <a:r>
                  <a:rPr lang="en-US" altLang="zh-CN" sz="2800" baseline="30000" dirty="0">
                    <a:effectLst/>
                    <a:latin typeface="Times New Roman" panose="02020603050405020304" pitchFamily="18" charset="0"/>
                    <a:ea typeface="宋体" panose="02010600030101010101" pitchFamily="2" charset="-122"/>
                  </a:rPr>
                  <a:t>25</a:t>
                </a:r>
                <a:r>
                  <a:rPr lang="en-US" altLang="zh-CN" sz="2800" dirty="0">
                    <a:effectLst/>
                    <a:latin typeface="Times New Roman" panose="02020603050405020304" pitchFamily="18" charset="0"/>
                    <a:ea typeface="宋体" panose="02010600030101010101" pitchFamily="2" charset="-122"/>
                  </a:rPr>
                  <a:t> MeV</a:t>
                </a:r>
                <a:endParaRPr lang="zh-CN" altLang="zh-CN" sz="1100" dirty="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449360"/>
                <a:ext cx="11412000" cy="5274906"/>
              </a:xfrm>
              <a:prstGeom prst="rect">
                <a:avLst/>
              </a:prstGeom>
              <a:blipFill rotWithShape="0">
                <a:blip r:embed="rId2"/>
                <a:stretch>
                  <a:fillRect l="-1122" r="-3419" b="-925"/>
                </a:stretch>
              </a:blipFill>
            </p:spPr>
            <p:txBody>
              <a:bodyPr/>
              <a:lstStyle/>
              <a:p>
                <a:r>
                  <a:rPr lang="zh-CN" altLang="en-US">
                    <a:noFill/>
                  </a:rPr>
                  <a:t> </a:t>
                </a:r>
              </a:p>
            </p:txBody>
          </p:sp>
        </mc:Fallback>
      </mc:AlternateContent>
      <p:sp>
        <p:nvSpPr>
          <p:cNvPr id="8" name="TextBox 14"/>
          <p:cNvSpPr txBox="1"/>
          <p:nvPr/>
        </p:nvSpPr>
        <p:spPr>
          <a:xfrm>
            <a:off x="243508" y="4941962"/>
            <a:ext cx="763513"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剪去对角的矩形 8"/>
          <p:cNvSpPr/>
          <p:nvPr/>
        </p:nvSpPr>
        <p:spPr>
          <a:xfrm>
            <a:off x="0" y="677917"/>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r>
              <a:rPr lang="zh-CN" altLang="en-US" smtClean="0">
                <a:solidFill>
                  <a:prstClr val="white"/>
                </a:solidFill>
                <a:sym typeface="+mn-ea"/>
              </a:rPr>
              <a:t>例</a:t>
            </a:r>
            <a:r>
              <a:rPr lang="en-US" altLang="zh-CN" smtClean="0">
                <a:solidFill>
                  <a:prstClr val="white"/>
                </a:solidFill>
                <a:sym typeface="+mn-ea"/>
              </a:rPr>
              <a:t>9</a:t>
            </a:r>
            <a:endParaRPr lang="zh-CN" altLang="en-US" dirty="0">
              <a:solidFill>
                <a:prstClr val="white"/>
              </a:solidFill>
              <a:sym typeface="+mn-ea"/>
            </a:endParaRPr>
          </a:p>
        </p:txBody>
      </p:sp>
    </p:spTree>
    <p:extLst>
      <p:ext uri="{BB962C8B-B14F-4D97-AF65-F5344CB8AC3E}">
        <p14:creationId xmlns:p14="http://schemas.microsoft.com/office/powerpoint/2010/main" val="26164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549474"/>
            <a:ext cx="11783838" cy="5382881"/>
            <a:chOff x="0" y="268558"/>
            <a:chExt cx="11783838" cy="5382881"/>
          </a:xfrm>
        </p:grpSpPr>
        <mc:AlternateContent xmlns:mc="http://schemas.openxmlformats.org/markup-compatibility/2006" xmlns:a14="http://schemas.microsoft.com/office/drawing/2010/main">
          <mc:Choice Requires="a14">
            <p:sp>
              <p:nvSpPr>
                <p:cNvPr id="5" name="矩形 4"/>
                <p:cNvSpPr/>
                <p:nvPr/>
              </p:nvSpPr>
              <p:spPr>
                <a:xfrm>
                  <a:off x="389206" y="758561"/>
                  <a:ext cx="11394632" cy="4892878"/>
                </a:xfrm>
                <a:prstGeom prst="rect">
                  <a:avLst/>
                </a:prstGeom>
              </p:spPr>
              <p:txBody>
                <a:bodyPr wrap="square">
                  <a:spAutoFit/>
                </a:bodyPr>
                <a:lstStyle/>
                <a:p>
                  <a:pPr>
                    <a:lnSpc>
                      <a:spcPct val="150000"/>
                    </a:lnSpc>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核反应方程式为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bSup>
                    </m:oMath>
                  </a14:m>
                  <a:r>
                    <a:rPr lang="en-US" altLang="zh-CN" sz="2800">
                      <a:effectLst/>
                      <a:latin typeface="Times New Roman" panose="02020603050405020304" pitchFamily="18" charset="0"/>
                      <a:ea typeface="宋体" panose="02010600030101010101" pitchFamily="2" charset="-122"/>
                    </a:rPr>
                    <a:t>H+</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up>
                      </m:sSubSup>
                    </m:oMath>
                  </a14:m>
                  <a:r>
                    <a:rPr lang="en-US" altLang="zh-CN" sz="2800">
                      <a:effectLst/>
                      <a:latin typeface="Times New Roman" panose="02020603050405020304" pitchFamily="18" charset="0"/>
                      <a:ea typeface="宋体" panose="02010600030101010101" pitchFamily="2" charset="-122"/>
                    </a:rPr>
                    <a:t>H</a:t>
                  </a:r>
                  <a:r>
                    <a:rPr lang="zh-CN" altLang="zh-CN" sz="2800">
                      <a:effectLst/>
                      <a:ea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up>
                      </m:sSubSup>
                    </m:oMath>
                  </a14:m>
                  <a:r>
                    <a:rPr lang="en-US" altLang="zh-CN" sz="2800">
                      <a:effectLst/>
                      <a:latin typeface="Times New Roman" panose="02020603050405020304" pitchFamily="18" charset="0"/>
                      <a:ea typeface="宋体" panose="02010600030101010101" pitchFamily="2" charset="-122"/>
                    </a:rPr>
                    <a:t>He+</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p>
                      </m:sSubSup>
                    </m:oMath>
                  </a14:m>
                  <a:r>
                    <a:rPr lang="en-US" altLang="zh-CN" sz="2800">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氘核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的比结合能比氦核的小，故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氘核</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若与氚核发生核聚变，它们间的距离必达到</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-15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以内，故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一</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个氘核与一个氚核聚变反应质量亏损</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2.014</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1+3.016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1-4.002</a:t>
                  </a:r>
                  <a:r>
                    <a:rPr lang="en-US" altLang="zh-CN" sz="2800">
                      <a:effectLst/>
                      <a:latin typeface="Times New Roman" panose="02020603050405020304" pitchFamily="18" charset="0"/>
                      <a:ea typeface="楷体" panose="02010609060101010101" pitchFamily="49" charset="-122"/>
                    </a:rPr>
                    <a:t> </a:t>
                  </a:r>
                  <a:r>
                    <a:rPr lang="en-US" altLang="zh-CN" sz="2800" smtClean="0">
                      <a:effectLst/>
                      <a:latin typeface="Times New Roman" panose="02020603050405020304" pitchFamily="18" charset="0"/>
                      <a:ea typeface="宋体" panose="02010600030101010101" pitchFamily="2" charset="-122"/>
                    </a:rPr>
                    <a:t>6-</a:t>
                  </a:r>
                </a:p>
                <a:p>
                  <a:pPr>
                    <a:lnSpc>
                      <a:spcPct val="150000"/>
                    </a:lnSpc>
                    <a:tabLst>
                      <a:tab pos="2790825" algn="l"/>
                      <a:tab pos="4231005" algn="l"/>
                    </a:tabLst>
                  </a:pPr>
                  <a:r>
                    <a:rPr lang="en-US" altLang="zh-CN" sz="2800" spc="-100" smtClean="0">
                      <a:effectLst/>
                      <a:latin typeface="Times New Roman" panose="02020603050405020304" pitchFamily="18" charset="0"/>
                      <a:ea typeface="宋体" panose="02010600030101010101" pitchFamily="2" charset="-122"/>
                    </a:rPr>
                    <a:t>1.008</a:t>
                  </a:r>
                  <a:r>
                    <a:rPr lang="en-US" altLang="zh-CN" sz="2800" spc="-100" smtClean="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7</a:t>
                  </a:r>
                  <a:r>
                    <a:rPr lang="en-US" altLang="zh-CN" sz="2800" spc="-100" smtClean="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u=0.018</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9</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u</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，聚变反应释放的能量是</a:t>
                  </a:r>
                  <a:r>
                    <a:rPr lang="en-US" altLang="zh-CN" sz="2800" spc="-100">
                      <a:effectLst/>
                      <a:latin typeface="Times New Roman" panose="02020603050405020304" pitchFamily="18" charset="0"/>
                      <a:ea typeface="宋体" panose="02010600030101010101" pitchFamily="2" charset="-122"/>
                    </a:rPr>
                    <a:t>Δ</a:t>
                  </a:r>
                  <a:r>
                    <a:rPr lang="en-US" altLang="zh-CN" sz="2800" i="1" spc="-100">
                      <a:effectLst/>
                      <a:latin typeface="Times New Roman" panose="02020603050405020304" pitchFamily="18" charset="0"/>
                      <a:ea typeface="宋体" panose="02010600030101010101" pitchFamily="2" charset="-122"/>
                    </a:rPr>
                    <a:t>E</a:t>
                  </a:r>
                  <a:r>
                    <a:rPr lang="en-US" altLang="zh-CN" sz="2800" spc="-100">
                      <a:effectLst/>
                      <a:latin typeface="Times New Roman" panose="02020603050405020304" pitchFamily="18" charset="0"/>
                      <a:ea typeface="宋体" panose="02010600030101010101" pitchFamily="2" charset="-122"/>
                    </a:rPr>
                    <a:t>=Δ</a:t>
                  </a:r>
                  <a:r>
                    <a:rPr lang="en-US" altLang="zh-CN" sz="2800" i="1" spc="-100">
                      <a:effectLst/>
                      <a:latin typeface="Times New Roman" panose="02020603050405020304" pitchFamily="18" charset="0"/>
                      <a:ea typeface="宋体" panose="02010600030101010101" pitchFamily="2" charset="-122"/>
                    </a:rPr>
                    <a:t>m</a:t>
                  </a:r>
                  <a:r>
                    <a:rPr lang="en-US" altLang="zh-CN" sz="2800" spc="-100">
                      <a:effectLst/>
                      <a:latin typeface="宋体" panose="02010600030101010101" pitchFamily="2" charset="-122"/>
                      <a:cs typeface="Times New Roman" panose="02020603050405020304" pitchFamily="18" charset="0"/>
                    </a:rPr>
                    <a:t>×</a:t>
                  </a:r>
                  <a:r>
                    <a:rPr lang="en-US" altLang="zh-CN" sz="2800" spc="-100">
                      <a:effectLst/>
                      <a:latin typeface="Times New Roman" panose="02020603050405020304" pitchFamily="18" charset="0"/>
                      <a:ea typeface="宋体" panose="02010600030101010101" pitchFamily="2" charset="-122"/>
                    </a:rPr>
                    <a:t>931.5</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MeV≈17.6</a:t>
                  </a:r>
                  <a:r>
                    <a:rPr lang="en-US" altLang="zh-CN" sz="2800" spc="-100">
                      <a:effectLst/>
                      <a:latin typeface="Times New Roman" panose="02020603050405020304" pitchFamily="18" charset="0"/>
                      <a:ea typeface="楷体" panose="02010609060101010101" pitchFamily="49" charset="-122"/>
                    </a:rPr>
                    <a:t> </a:t>
                  </a:r>
                  <a:r>
                    <a:rPr lang="en-US" altLang="zh-CN" sz="2800" spc="-100">
                      <a:effectLst/>
                      <a:latin typeface="Times New Roman" panose="02020603050405020304" pitchFamily="18" charset="0"/>
                      <a:ea typeface="宋体" panose="02010600030101010101" pitchFamily="2" charset="-122"/>
                    </a:rPr>
                    <a:t>MeV</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4</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g</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氘完全参与聚变释放出能量</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6.0</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23</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≈2.11</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MeV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，数量级为</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25</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MeV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solidFill>
                      <a:prstClr val="black"/>
                    </a:solidFill>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06" y="758561"/>
                  <a:ext cx="11394632" cy="4892878"/>
                </a:xfrm>
                <a:prstGeom prst="rect">
                  <a:avLst/>
                </a:prstGeom>
                <a:blipFill rotWithShape="0">
                  <a:blip r:embed="rId2"/>
                  <a:stretch>
                    <a:fillRect l="-1124" r="-1766" b="-1122"/>
                  </a:stretch>
                </a:blipFill>
              </p:spPr>
              <p:txBody>
                <a:bodyPr/>
                <a:lstStyle/>
                <a:p>
                  <a:r>
                    <a:rPr lang="zh-CN" altLang="en-US">
                      <a:noFill/>
                    </a:rPr>
                    <a:t> </a:t>
                  </a:r>
                </a:p>
              </p:txBody>
            </p:sp>
          </mc:Fallback>
        </mc:AlternateContent>
        <p:grpSp>
          <p:nvGrpSpPr>
            <p:cNvPr id="13" name="组合 12"/>
            <p:cNvGrpSpPr/>
            <p:nvPr/>
          </p:nvGrpSpPr>
          <p:grpSpPr>
            <a:xfrm>
              <a:off x="0" y="268558"/>
              <a:ext cx="1439863" cy="424932"/>
              <a:chOff x="51643" y="755060"/>
              <a:chExt cx="1439863" cy="424932"/>
            </a:xfrm>
          </p:grpSpPr>
          <p:sp>
            <p:nvSpPr>
              <p:cNvPr id="17" name="矩形 1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a:defRPr/>
                </a:pPr>
                <a:endParaRPr lang="zh-CN" altLang="en-US">
                  <a:solidFill>
                    <a:prstClr val="white"/>
                  </a:solidFill>
                </a:endParaRPr>
              </a:p>
            </p:txBody>
          </p:sp>
          <p:sp>
            <p:nvSpPr>
              <p:cNvPr id="2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4" name="组合 65"/>
              <p:cNvGrpSpPr>
                <a:grpSpLocks/>
              </p:cNvGrpSpPr>
              <p:nvPr/>
            </p:nvGrpSpPr>
            <p:grpSpPr bwMode="auto">
              <a:xfrm>
                <a:off x="1224676" y="886173"/>
                <a:ext cx="162478" cy="162211"/>
                <a:chOff x="3104" y="165"/>
                <a:chExt cx="276" cy="275"/>
              </a:xfrm>
            </p:grpSpPr>
            <p:cxnSp>
              <p:nvCxnSpPr>
                <p:cNvPr id="25" name="直接连接符 2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11" name="矩形 10">
            <a:hlinkClick r:id="rId3"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solidFill>
                <a:prstClr val="white"/>
              </a:solidFill>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18372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4" name="矩形 3">
            <a:extLst>
              <a:ext uri="{FF2B5EF4-FFF2-40B4-BE49-F238E27FC236}">
                <a16:creationId xmlns="" xmlns:a16="http://schemas.microsoft.com/office/drawing/2014/main" id="{97E0E636-37AB-041F-C02F-294C2FAD9BBA}"/>
              </a:ext>
            </a:extLst>
          </p:cNvPr>
          <p:cNvSpPr/>
          <p:nvPr/>
        </p:nvSpPr>
        <p:spPr>
          <a:xfrm>
            <a:off x="-240673" y="2187812"/>
            <a:ext cx="6407887" cy="1298259"/>
          </a:xfrm>
          <a:prstGeom prst="rect">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230" y="2187811"/>
            <a:ext cx="5879183" cy="1299600"/>
          </a:xfrm>
          <a:prstGeom prst="rect">
            <a:avLst/>
          </a:prstGeom>
        </p:spPr>
      </p:pic>
      <p:sp>
        <p:nvSpPr>
          <p:cNvPr id="5" name="矩形 4">
            <a:extLst>
              <a:ext uri="{FF2B5EF4-FFF2-40B4-BE49-F238E27FC236}">
                <a16:creationId xmlns="" xmlns:a16="http://schemas.microsoft.com/office/drawing/2014/main" id="{F75B02E5-4298-7D87-6C4E-DE96B625F133}"/>
              </a:ext>
            </a:extLst>
          </p:cNvPr>
          <p:cNvSpPr/>
          <p:nvPr/>
        </p:nvSpPr>
        <p:spPr>
          <a:xfrm>
            <a:off x="665713" y="2349674"/>
            <a:ext cx="7373709" cy="923201"/>
          </a:xfrm>
          <a:prstGeom prst="rect">
            <a:avLst/>
          </a:prstGeom>
        </p:spPr>
        <p:txBody>
          <a:bodyPr wrap="square">
            <a:spAutoFit/>
          </a:bodyPr>
          <a:lstStyle/>
          <a:p>
            <a:r>
              <a:rPr lang="zh-CN" altLang="zh-CN" sz="5399" b="1" dirty="0" smtClean="0">
                <a:latin typeface="Times New Roman" panose="02020603050405020304" pitchFamily="18" charset="0"/>
                <a:ea typeface="微软雅黑" panose="020B0503020204020204" charset="-122"/>
                <a:cs typeface="微软雅黑" panose="020B0503020204020204" charset="-122"/>
              </a:rPr>
              <a:t>专题强化练</a:t>
            </a:r>
            <a:r>
              <a:rPr lang="zh-CN" altLang="en-US" sz="5399" b="1" smtClean="0">
                <a:latin typeface="Times New Roman" panose="02020603050405020304" pitchFamily="18" charset="0"/>
                <a:ea typeface="微软雅黑" panose="020B0503020204020204" charset="-122"/>
                <a:cs typeface="微软雅黑" panose="020B0503020204020204" charset="-122"/>
              </a:rPr>
              <a:t>　</a:t>
            </a:r>
            <a:endParaRPr lang="zh-CN" altLang="zh-CN" sz="5399" b="1" dirty="0">
              <a:latin typeface="Times New Roman" panose="02020603050405020304" pitchFamily="18" charset="0"/>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9022612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236816528"/>
              </p:ext>
            </p:extLst>
          </p:nvPr>
        </p:nvGraphicFramePr>
        <p:xfrm>
          <a:off x="559169" y="1340768"/>
          <a:ext cx="11009441" cy="3181386"/>
        </p:xfrm>
        <a:graphic>
          <a:graphicData uri="http://schemas.openxmlformats.org/drawingml/2006/table">
            <a:tbl>
              <a:tblPr firstRow="1" bandRow="1">
                <a:tableStyleId>{5C22544A-7EE6-4342-B048-85BDC9FD1C3A}</a:tableStyleId>
              </a:tblPr>
              <a:tblGrid>
                <a:gridCol w="1223271">
                  <a:extLst>
                    <a:ext uri="{9D8B030D-6E8A-4147-A177-3AD203B41FA5}">
                      <a16:colId xmlns:mc="http://schemas.openxmlformats.org/markup-compatibility/2006" xmlns:a14="http://schemas.microsoft.com/office/drawing/2010/main" xmlns="" xmlns:a16="http://schemas.microsoft.com/office/drawing/2014/main" val="20000"/>
                    </a:ext>
                  </a:extLst>
                </a:gridCol>
                <a:gridCol w="1223271">
                  <a:extLst>
                    <a:ext uri="{9D8B030D-6E8A-4147-A177-3AD203B41FA5}">
                      <a16:colId xmlns:mc="http://schemas.openxmlformats.org/markup-compatibility/2006" xmlns:a14="http://schemas.microsoft.com/office/drawing/2010/main" xmlns="" xmlns:a16="http://schemas.microsoft.com/office/drawing/2014/main" val="20001"/>
                    </a:ext>
                  </a:extLst>
                </a:gridCol>
                <a:gridCol w="1223271">
                  <a:extLst>
                    <a:ext uri="{9D8B030D-6E8A-4147-A177-3AD203B41FA5}">
                      <a16:colId xmlns:mc="http://schemas.openxmlformats.org/markup-compatibility/2006" xmlns:a14="http://schemas.microsoft.com/office/drawing/2010/main" xmlns="" xmlns:a16="http://schemas.microsoft.com/office/drawing/2014/main" val="20002"/>
                    </a:ext>
                  </a:extLst>
                </a:gridCol>
                <a:gridCol w="1223271">
                  <a:extLst>
                    <a:ext uri="{9D8B030D-6E8A-4147-A177-3AD203B41FA5}">
                      <a16:colId xmlns:mc="http://schemas.openxmlformats.org/markup-compatibility/2006" xmlns:a14="http://schemas.microsoft.com/office/drawing/2010/main" xmlns="" xmlns:a16="http://schemas.microsoft.com/office/drawing/2014/main" val="20003"/>
                    </a:ext>
                  </a:extLst>
                </a:gridCol>
                <a:gridCol w="1223272">
                  <a:extLst>
                    <a:ext uri="{9D8B030D-6E8A-4147-A177-3AD203B41FA5}">
                      <a16:colId xmlns:mc="http://schemas.openxmlformats.org/markup-compatibility/2006" xmlns:a14="http://schemas.microsoft.com/office/drawing/2010/main" xmlns="" xmlns:a16="http://schemas.microsoft.com/office/drawing/2014/main" val="20004"/>
                    </a:ext>
                  </a:extLst>
                </a:gridCol>
                <a:gridCol w="1219881">
                  <a:extLst>
                    <a:ext uri="{9D8B030D-6E8A-4147-A177-3AD203B41FA5}">
                      <a16:colId xmlns:mc="http://schemas.openxmlformats.org/markup-compatibility/2006" xmlns:a14="http://schemas.microsoft.com/office/drawing/2010/main" xmlns="" xmlns:a16="http://schemas.microsoft.com/office/drawing/2014/main" val="20005"/>
                    </a:ext>
                  </a:extLst>
                </a:gridCol>
                <a:gridCol w="1226661">
                  <a:extLst>
                    <a:ext uri="{9D8B030D-6E8A-4147-A177-3AD203B41FA5}">
                      <a16:colId xmlns:mc="http://schemas.openxmlformats.org/markup-compatibility/2006" xmlns:a14="http://schemas.microsoft.com/office/drawing/2010/main" xmlns="" xmlns:a16="http://schemas.microsoft.com/office/drawing/2014/main" val="20006"/>
                    </a:ext>
                  </a:extLst>
                </a:gridCol>
                <a:gridCol w="1223272">
                  <a:extLst>
                    <a:ext uri="{9D8B030D-6E8A-4147-A177-3AD203B41FA5}">
                      <a16:colId xmlns:mc="http://schemas.openxmlformats.org/markup-compatibility/2006" xmlns:a14="http://schemas.microsoft.com/office/drawing/2010/main" xmlns="" xmlns:a16="http://schemas.microsoft.com/office/drawing/2014/main" val="20007"/>
                    </a:ext>
                  </a:extLst>
                </a:gridCol>
                <a:gridCol w="1223271">
                  <a:extLst>
                    <a:ext uri="{9D8B030D-6E8A-4147-A177-3AD203B41FA5}">
                      <a16:colId xmlns:mc="http://schemas.openxmlformats.org/markup-compatibility/2006" xmlns:a14="http://schemas.microsoft.com/office/drawing/2010/main" xmlns="" xmlns:a16="http://schemas.microsoft.com/office/drawing/2014/main" val="20008"/>
                    </a:ext>
                  </a:extLst>
                </a:gridCol>
              </a:tblGrid>
              <a:tr h="792426">
                <a:tc>
                  <a:txBody>
                    <a:bodyPr/>
                    <a:lstStyle/>
                    <a:p>
                      <a:pPr algn="ctr"/>
                      <a:r>
                        <a:rPr lang="zh-CN" altLang="en-US" sz="2800" b="0" dirty="0">
                          <a:solidFill>
                            <a:schemeClr val="bg1"/>
                          </a:solidFill>
                          <a:latin typeface="微软雅黑" panose="020B0503020204020204" charset="-122"/>
                          <a:ea typeface="微软雅黑" panose="020B0503020204020204" charset="-122"/>
                        </a:rPr>
                        <a:t>题号</a:t>
                      </a: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1</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2</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3</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4</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5</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6</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7</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tc>
                  <a:txBody>
                    <a:bodyPr/>
                    <a:lstStyle/>
                    <a:p>
                      <a:pPr algn="ctr"/>
                      <a:r>
                        <a:rPr lang="en-US" altLang="zh-CN" sz="2800" b="0" dirty="0">
                          <a:solidFill>
                            <a:schemeClr val="bg1"/>
                          </a:solidFill>
                        </a:rPr>
                        <a:t>8</a:t>
                      </a:r>
                      <a:endParaRPr lang="zh-CN" altLang="en-US" sz="2800" b="0" dirty="0">
                        <a:solidFill>
                          <a:schemeClr val="bg1"/>
                        </a:solidFill>
                      </a:endParaRPr>
                    </a:p>
                  </a:txBody>
                  <a:tcPr anchor="ctr">
                    <a:lnT w="28575" cap="flat" cmpd="sng" algn="ctr">
                      <a:noFill/>
                      <a:prstDash val="solid"/>
                      <a:round/>
                      <a:headEnd type="none" w="med" len="med"/>
                      <a:tailEnd type="none" w="med" len="med"/>
                    </a:lnT>
                    <a:solidFill>
                      <a:schemeClr val="tx2"/>
                    </a:solidFill>
                  </a:tcPr>
                </a:tc>
                <a:extLst>
                  <a:ext uri="{0D108BD9-81ED-4DB2-BD59-A6C34878D82A}">
                    <a16:rowId xmlns:mc="http://schemas.openxmlformats.org/markup-compatibility/2006" xmlns:a14="http://schemas.microsoft.com/office/drawing/2010/main" xmlns="" xmlns:a16="http://schemas.microsoft.com/office/drawing/2014/main" val="10000"/>
                  </a:ext>
                </a:extLst>
              </a:tr>
              <a:tr h="792426">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B</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B</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D</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smtClean="0">
                          <a:solidFill>
                            <a:srgbClr val="C00000"/>
                          </a:solidFill>
                          <a:latin typeface="Times New Roman" panose="02020603050405020304" pitchFamily="18" charset="0"/>
                          <a:cs typeface="Times New Roman" panose="02020603050405020304" pitchFamily="18" charset="0"/>
                        </a:rPr>
                        <a:t>C</a:t>
                      </a:r>
                      <a:endParaRPr lang="zh-CN" altLang="en-US" sz="3200" dirty="0">
                        <a:solidFill>
                          <a:srgbClr val="C00000"/>
                        </a:solidFill>
                        <a:latin typeface="Times New Roman" panose="02020603050405020304" pitchFamily="18" charset="0"/>
                        <a:cs typeface="Times New Roman" panose="02020603050405020304" pitchFamily="18" charset="0"/>
                      </a:endParaRPr>
                    </a:p>
                  </a:txBody>
                  <a:tcPr anchor="ctr">
                    <a:solidFill>
                      <a:schemeClr val="tx2">
                        <a:lumMod val="20000"/>
                        <a:lumOff val="80000"/>
                      </a:schemeClr>
                    </a:solidFill>
                  </a:tcPr>
                </a:tc>
                <a:extLst>
                  <a:ext uri="{0D108BD9-81ED-4DB2-BD59-A6C34878D82A}">
                    <a16:rowId xmlns:mc="http://schemas.openxmlformats.org/markup-compatibility/2006" xmlns:a14="http://schemas.microsoft.com/office/drawing/2010/main" xmlns="" xmlns:a16="http://schemas.microsoft.com/office/drawing/2014/main" val="10001"/>
                  </a:ext>
                </a:extLst>
              </a:tr>
              <a:tr h="773574">
                <a:tc>
                  <a:txBody>
                    <a:bodyPr/>
                    <a:lstStyle/>
                    <a:p>
                      <a:pPr algn="ctr"/>
                      <a:r>
                        <a:rPr lang="zh-CN" altLang="en-US" sz="2800" dirty="0">
                          <a:solidFill>
                            <a:schemeClr val="bg1"/>
                          </a:solidFill>
                          <a:latin typeface="微软雅黑" panose="020B0503020204020204" charset="-122"/>
                          <a:ea typeface="微软雅黑" panose="020B0503020204020204" charset="-122"/>
                        </a:rPr>
                        <a:t>题号</a:t>
                      </a:r>
                    </a:p>
                  </a:txBody>
                  <a:tcPr anchor="ctr">
                    <a:solidFill>
                      <a:schemeClr val="tx2"/>
                    </a:solidFill>
                  </a:tcPr>
                </a:tc>
                <a:tc>
                  <a:txBody>
                    <a:bodyPr/>
                    <a:lstStyle/>
                    <a:p>
                      <a:pPr algn="ctr"/>
                      <a:r>
                        <a:rPr lang="en-US" altLang="zh-CN" sz="2800" b="0" dirty="0">
                          <a:solidFill>
                            <a:schemeClr val="bg1"/>
                          </a:solidFill>
                        </a:rPr>
                        <a:t>9</a:t>
                      </a:r>
                      <a:endParaRPr lang="zh-CN" altLang="en-US" sz="2800" b="0" dirty="0">
                        <a:solidFill>
                          <a:schemeClr val="bg1"/>
                        </a:solidFill>
                      </a:endParaRPr>
                    </a:p>
                  </a:txBody>
                  <a:tcPr anchor="ctr">
                    <a:solidFill>
                      <a:schemeClr val="tx2"/>
                    </a:solidFill>
                  </a:tcPr>
                </a:tc>
                <a:tc>
                  <a:txBody>
                    <a:bodyPr/>
                    <a:lstStyle/>
                    <a:p>
                      <a:pPr algn="l"/>
                      <a:r>
                        <a:rPr lang="en-US" altLang="zh-CN" sz="2800" b="0" dirty="0">
                          <a:solidFill>
                            <a:schemeClr val="bg1"/>
                          </a:solidFill>
                        </a:rPr>
                        <a:t>  10</a:t>
                      </a:r>
                      <a:endParaRPr lang="zh-CN" altLang="en-US" sz="2800" b="0" dirty="0">
                        <a:solidFill>
                          <a:schemeClr val="bg1"/>
                        </a:solidFill>
                      </a:endParaRPr>
                    </a:p>
                  </a:txBody>
                  <a:tcPr anchor="ctr">
                    <a:solidFill>
                      <a:schemeClr val="tx2"/>
                    </a:solidFill>
                  </a:tcPr>
                </a:tc>
                <a:tc>
                  <a:txBody>
                    <a:bodyPr/>
                    <a:lstStyle/>
                    <a:p>
                      <a:r>
                        <a:rPr lang="en-US" altLang="zh-CN" sz="2800" b="0" kern="1200" smtClean="0">
                          <a:solidFill>
                            <a:schemeClr val="bg1"/>
                          </a:solidFill>
                          <a:latin typeface="+mn-lt"/>
                          <a:ea typeface="+mn-ea"/>
                          <a:cs typeface="+mn-cs"/>
                        </a:rPr>
                        <a:t>   11</a:t>
                      </a:r>
                      <a:endParaRPr lang="zh-CN" sz="2800" b="0" kern="1200">
                        <a:solidFill>
                          <a:schemeClr val="bg1"/>
                        </a:solidFill>
                        <a:latin typeface="+mn-lt"/>
                        <a:ea typeface="+mn-ea"/>
                        <a:cs typeface="+mn-cs"/>
                      </a:endParaRPr>
                    </a:p>
                  </a:txBody>
                  <a:tcPr anchor="ctr">
                    <a:solidFill>
                      <a:schemeClr val="tx2"/>
                    </a:solidFill>
                  </a:tcPr>
                </a:tc>
                <a:tc>
                  <a:txBody>
                    <a:bodyPr/>
                    <a:lstStyle/>
                    <a:p>
                      <a:pPr algn="ctr"/>
                      <a:r>
                        <a:rPr lang="en-US" altLang="zh-CN" sz="2800" b="0" kern="1200" smtClean="0">
                          <a:solidFill>
                            <a:schemeClr val="bg1"/>
                          </a:solidFill>
                          <a:latin typeface="+mn-lt"/>
                          <a:ea typeface="+mn-ea"/>
                          <a:cs typeface="+mn-cs"/>
                        </a:rPr>
                        <a:t>12</a:t>
                      </a:r>
                      <a:endParaRPr lang="zh-CN" sz="2800" b="0" kern="1200">
                        <a:solidFill>
                          <a:schemeClr val="bg1"/>
                        </a:solidFill>
                        <a:latin typeface="+mn-lt"/>
                        <a:ea typeface="+mn-ea"/>
                        <a:cs typeface="+mn-cs"/>
                      </a:endParaRPr>
                    </a:p>
                  </a:txBody>
                  <a:tcPr anchor="ctr">
                    <a:solidFill>
                      <a:schemeClr val="tx2"/>
                    </a:solidFill>
                  </a:tcPr>
                </a:tc>
                <a:tc gridSpan="4">
                  <a:txBody>
                    <a:bodyPr/>
                    <a:lstStyle/>
                    <a:p>
                      <a:r>
                        <a:rPr lang="en-US" altLang="zh-CN" sz="2800" b="0" kern="1200" smtClean="0">
                          <a:solidFill>
                            <a:schemeClr val="bg1"/>
                          </a:solidFill>
                          <a:latin typeface="+mn-lt"/>
                          <a:ea typeface="+mn-ea"/>
                          <a:cs typeface="+mn-cs"/>
                        </a:rPr>
                        <a:t>   13</a:t>
                      </a:r>
                      <a:endParaRPr lang="zh-CN" sz="2800" b="0" kern="1200">
                        <a:solidFill>
                          <a:schemeClr val="bg1"/>
                        </a:solidFill>
                        <a:latin typeface="+mn-lt"/>
                        <a:ea typeface="+mn-ea"/>
                        <a:cs typeface="+mn-cs"/>
                      </a:endParaRPr>
                    </a:p>
                  </a:txBody>
                  <a:tcPr anchor="ctr">
                    <a:solidFill>
                      <a:schemeClr val="tx2"/>
                    </a:solidFill>
                  </a:tcPr>
                </a:tc>
                <a:tc hMerge="1">
                  <a:txBody>
                    <a:bodyPr/>
                    <a:lstStyle/>
                    <a:p>
                      <a:endParaRPr lang="zh-CN" sz="2800" b="0" kern="1200">
                        <a:solidFill>
                          <a:schemeClr val="bg1"/>
                        </a:solidFill>
                        <a:latin typeface="+mn-lt"/>
                        <a:ea typeface="+mn-ea"/>
                        <a:cs typeface="+mn-cs"/>
                      </a:endParaRPr>
                    </a:p>
                  </a:txBody>
                  <a:tcPr anchor="ctr">
                    <a:solidFill>
                      <a:schemeClr val="tx2"/>
                    </a:solidFill>
                  </a:tcPr>
                </a:tc>
                <a:tc hMerge="1">
                  <a:txBody>
                    <a:bodyPr/>
                    <a:lstStyle/>
                    <a:p>
                      <a:endParaRPr lang="zh-CN"/>
                    </a:p>
                  </a:txBody>
                  <a:tcPr/>
                </a:tc>
                <a:tc hMerge="1">
                  <a:txBody>
                    <a:bodyPr/>
                    <a:lstStyle/>
                    <a:p>
                      <a:endParaRPr lang="zh-CN"/>
                    </a:p>
                  </a:txBody>
                  <a:tcPr/>
                </a:tc>
                <a:extLst>
                  <a:ext uri="{0D108BD9-81ED-4DB2-BD59-A6C34878D82A}">
                    <a16:rowId xmlns:mc="http://schemas.openxmlformats.org/markup-compatibility/2006" xmlns:a14="http://schemas.microsoft.com/office/drawing/2010/main" xmlns="" xmlns:a16="http://schemas.microsoft.com/office/drawing/2014/main" val="10002"/>
                  </a:ext>
                </a:extLst>
              </a:tr>
              <a:tr h="773574">
                <a:tc>
                  <a:txBody>
                    <a:bodyPr/>
                    <a:lstStyle/>
                    <a:p>
                      <a:pPr algn="ctr"/>
                      <a:r>
                        <a:rPr lang="zh-CN" altLang="en-US" sz="2800" dirty="0">
                          <a:solidFill>
                            <a:srgbClr val="C00000"/>
                          </a:solidFill>
                          <a:latin typeface="微软雅黑" panose="020B0503020204020204" charset="-122"/>
                          <a:ea typeface="微软雅黑" panose="020B0503020204020204" charset="-122"/>
                        </a:rPr>
                        <a:t>答案</a:t>
                      </a:r>
                    </a:p>
                  </a:txBody>
                  <a:tcPr anchor="ctr">
                    <a:solidFill>
                      <a:schemeClr val="tx2">
                        <a:lumMod val="20000"/>
                        <a:lumOff val="80000"/>
                      </a:schemeClr>
                    </a:solidFill>
                  </a:tcPr>
                </a:tc>
                <a:tc>
                  <a:txBody>
                    <a:bodyPr/>
                    <a:lstStyle/>
                    <a:p>
                      <a:pPr algn="ct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B</a:t>
                      </a:r>
                      <a:endParaRPr lang="zh-CN" altLang="en-US" sz="3200" kern="1200" dirty="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C</a:t>
                      </a:r>
                      <a:endParaRPr lang="zh-CN" altLang="en-US" sz="3200" kern="1200" dirty="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a:txBody>
                    <a:bodyPr/>
                    <a:lstStyle/>
                    <a:p>
                      <a:pPr>
                        <a:lnSpc>
                          <a:spcPct val="150000"/>
                        </a:lnSpc>
                        <a:spcAft>
                          <a:spcPts val="0"/>
                        </a:spcAft>
                        <a:tabLst>
                          <a:tab pos="2790825" algn="l"/>
                          <a:tab pos="4231005" algn="l"/>
                        </a:tabLst>
                      </a:pP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  AD</a:t>
                      </a:r>
                      <a:endParaRPr lang="zh-CN" sz="3200" kern="120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a:txBody>
                    <a:bodyPr/>
                    <a:lstStyle/>
                    <a:p>
                      <a:pPr algn="ctr"/>
                      <a:r>
                        <a:rPr lang="en-US" altLang="zh-CN" sz="3200" kern="1200" smtClean="0">
                          <a:solidFill>
                            <a:srgbClr val="C00000"/>
                          </a:solidFill>
                          <a:latin typeface="Times New Roman" panose="02020603050405020304" pitchFamily="18" charset="0"/>
                          <a:ea typeface="+mn-ea"/>
                          <a:cs typeface="Times New Roman" panose="02020603050405020304" pitchFamily="18" charset="0"/>
                        </a:rPr>
                        <a:t>CD</a:t>
                      </a:r>
                      <a:endParaRPr lang="zh-CN" sz="3200" kern="120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gridSpan="4">
                  <a:txBody>
                    <a:bodyPr/>
                    <a:lstStyle/>
                    <a:p>
                      <a:r>
                        <a:rPr kumimoji="0" lang="en-US" altLang="zh-CN" sz="3200" b="0" i="0" u="none" strike="noStrike" kern="1200" cap="none" spc="0" normalizeH="0" baseline="0" noProof="0" smtClean="0">
                          <a:ln>
                            <a:noFill/>
                          </a:ln>
                          <a:solidFill>
                            <a:srgbClr val="C00000"/>
                          </a:solidFill>
                          <a:effectLst/>
                          <a:uLnTx/>
                          <a:uFillTx/>
                          <a:latin typeface="Times New Roman" panose="02020603050405020304" pitchFamily="18" charset="0"/>
                          <a:ea typeface="+mn-ea"/>
                          <a:cs typeface="Times New Roman" panose="02020603050405020304" pitchFamily="18" charset="0"/>
                        </a:rPr>
                        <a:t>   AC</a:t>
                      </a:r>
                      <a:endParaRPr lang="zh-CN"/>
                    </a:p>
                  </a:txBody>
                  <a:tcPr anchor="ctr">
                    <a:solidFill>
                      <a:schemeClr val="tx2">
                        <a:lumMod val="20000"/>
                        <a:lumOff val="80000"/>
                      </a:schemeClr>
                    </a:solidFill>
                  </a:tcPr>
                </a:tc>
                <a:tc hMerge="1">
                  <a:txBody>
                    <a:bodyPr/>
                    <a:lstStyle/>
                    <a:p>
                      <a:pPr>
                        <a:lnSpc>
                          <a:spcPct val="150000"/>
                        </a:lnSpc>
                        <a:spcAft>
                          <a:spcPts val="0"/>
                        </a:spcAft>
                        <a:tabLst>
                          <a:tab pos="2790825" algn="l"/>
                          <a:tab pos="4231005" algn="l"/>
                        </a:tabLst>
                      </a:pPr>
                      <a:endParaRPr lang="zh-CN" sz="3200" kern="1200">
                        <a:solidFill>
                          <a:srgbClr val="C00000"/>
                        </a:solidFill>
                        <a:latin typeface="Times New Roman" panose="02020603050405020304" pitchFamily="18" charset="0"/>
                        <a:ea typeface="+mn-ea"/>
                        <a:cs typeface="Times New Roman" panose="02020603050405020304" pitchFamily="18" charset="0"/>
                      </a:endParaRPr>
                    </a:p>
                  </a:txBody>
                  <a:tcPr anchor="ctr">
                    <a:solidFill>
                      <a:schemeClr val="tx2">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mc="http://schemas.openxmlformats.org/markup-compatibility/2006" xmlns:a14="http://schemas.microsoft.com/office/drawing/2010/main" xmlns="" xmlns:a16="http://schemas.microsoft.com/office/drawing/2014/main" val="10003"/>
                  </a:ext>
                </a:extLst>
              </a:tr>
            </a:tbl>
          </a:graphicData>
        </a:graphic>
      </p:graphicFrame>
      <p:sp>
        <p:nvSpPr>
          <p:cNvPr id="3" name="矩形 2"/>
          <p:cNvSpPr/>
          <p:nvPr/>
        </p:nvSpPr>
        <p:spPr>
          <a:xfrm>
            <a:off x="0" y="416165"/>
            <a:ext cx="1703512"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对一对</a:t>
            </a:r>
          </a:p>
        </p:txBody>
      </p:sp>
      <p:sp>
        <p:nvSpPr>
          <p:cNvPr id="21" name="圆角矩形 2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solidFill>
            <a:srgbClr val="1F497D"/>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6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rPr>
              <a:t>答案</a:t>
            </a:r>
          </a:p>
        </p:txBody>
      </p:sp>
      <p:sp>
        <p:nvSpPr>
          <p:cNvPr id="16" name="圆角矩形 15">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A73A8B-AF9C-6220-7827-754EAD0C9907}"/>
            </a:ext>
          </a:extLst>
        </p:cNvPr>
        <p:cNvGrpSpPr/>
        <p:nvPr/>
      </p:nvGrpSpPr>
      <p:grpSpPr>
        <a:xfrm>
          <a:off x="0" y="0"/>
          <a:ext cx="0" cy="0"/>
          <a:chOff x="0" y="0"/>
          <a:chExt cx="0" cy="0"/>
        </a:xfrm>
      </p:grpSpPr>
      <p:sp>
        <p:nvSpPr>
          <p:cNvPr id="7" name="矩形 6">
            <a:extLst>
              <a:ext uri="{FF2B5EF4-FFF2-40B4-BE49-F238E27FC236}">
                <a16:creationId xmlns="" xmlns:a16="http://schemas.microsoft.com/office/drawing/2014/main" id="{F75B02E5-4298-7D87-6C4E-DE96B625F133}"/>
              </a:ext>
            </a:extLst>
          </p:cNvPr>
          <p:cNvSpPr/>
          <p:nvPr/>
        </p:nvSpPr>
        <p:spPr>
          <a:xfrm>
            <a:off x="334566" y="2444329"/>
            <a:ext cx="11449272" cy="784830"/>
          </a:xfrm>
          <a:prstGeom prst="rect">
            <a:avLst/>
          </a:prstGeom>
        </p:spPr>
        <p:txBody>
          <a:bodyPr wrap="square">
            <a:spAutoFit/>
          </a:bodyPr>
          <a:lstStyle/>
          <a:p>
            <a:r>
              <a:rPr lang="zh-CN" altLang="en-US" sz="4500" b="1">
                <a:latin typeface="微软雅黑" panose="020B0503020204020204" charset="-122"/>
                <a:ea typeface="微软雅黑" panose="020B0503020204020204" charset="-122"/>
                <a:cs typeface="微软雅黑" panose="020B0503020204020204" charset="-122"/>
              </a:rPr>
              <a:t>考点一　光子的能量和动量　粒子的波动性</a:t>
            </a:r>
            <a:endParaRPr lang="zh-CN" altLang="en-US" sz="4500" dirty="0"/>
          </a:p>
        </p:txBody>
      </p:sp>
      <p:sp>
        <p:nvSpPr>
          <p:cNvPr id="4" name="矩形 3">
            <a:extLst>
              <a:ext uri="{FF2B5EF4-FFF2-40B4-BE49-F238E27FC236}">
                <a16:creationId xmlns="" xmlns:a16="http://schemas.microsoft.com/office/drawing/2014/main" id="{97E0E636-37AB-041F-C02F-294C2FAD9BBA}"/>
              </a:ext>
            </a:extLst>
          </p:cNvPr>
          <p:cNvSpPr/>
          <p:nvPr/>
        </p:nvSpPr>
        <p:spPr>
          <a:xfrm>
            <a:off x="-240673" y="2187812"/>
            <a:ext cx="12024511" cy="129825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8277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a:extLst>
              <a:ext uri="{FF2B5EF4-FFF2-40B4-BE49-F238E27FC236}">
                <a16:creationId xmlns="" xmlns:a16="http://schemas.microsoft.com/office/drawing/2014/main" id="{AC65F01D-4114-9E56-BF22-7010BC3B7E8B}"/>
              </a:ext>
            </a:extLst>
          </p:cNvPr>
          <p:cNvSpPr/>
          <p:nvPr/>
        </p:nvSpPr>
        <p:spPr>
          <a:xfrm>
            <a:off x="0" y="-12146"/>
            <a:ext cx="12189600" cy="756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矩形 14"/>
          <p:cNvSpPr/>
          <p:nvPr/>
        </p:nvSpPr>
        <p:spPr>
          <a:xfrm>
            <a:off x="389206" y="1092975"/>
            <a:ext cx="11412000" cy="3919254"/>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湖南省一模</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量子技术是当前物理学应用研究的热点，下列关于量子论的说法正确的是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爱因斯坦提出能量子，成功解释了黑体辐射的规律</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光电效应实验中，光的强度越强，光电子逸出时的最大初动能越大</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康普顿效应表明光子既具有能量，又具有动量</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德布罗意认为光具有波粒二象性，而实物粒子没有波动性</a:t>
            </a:r>
            <a:endParaRPr lang="zh-CN" altLang="zh-CN" sz="1100">
              <a:effectLst/>
              <a:latin typeface="Times New Roman" panose="02020603050405020304" pitchFamily="18" charset="0"/>
              <a:ea typeface="宋体" panose="02010600030101010101" pitchFamily="2" charset="-122"/>
            </a:endParaRPr>
          </a:p>
        </p:txBody>
      </p:sp>
      <p:sp>
        <p:nvSpPr>
          <p:cNvPr id="30" name="TextBox 14"/>
          <p:cNvSpPr txBox="1"/>
          <p:nvPr/>
        </p:nvSpPr>
        <p:spPr>
          <a:xfrm>
            <a:off x="281608" y="3689251"/>
            <a:ext cx="767144"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圆角矩形 27">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rgbClr val="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4" name="矩形 3"/>
          <p:cNvSpPr/>
          <p:nvPr/>
        </p:nvSpPr>
        <p:spPr>
          <a:xfrm flipH="1">
            <a:off x="416306" y="158577"/>
            <a:ext cx="63070" cy="288000"/>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sp>
        <p:nvSpPr>
          <p:cNvPr id="18" name="TextBox 51"/>
          <p:cNvSpPr txBox="1"/>
          <p:nvPr/>
        </p:nvSpPr>
        <p:spPr>
          <a:xfrm>
            <a:off x="551815" y="72390"/>
            <a:ext cx="2411095" cy="460375"/>
          </a:xfrm>
          <a:prstGeom prst="rect">
            <a:avLst/>
          </a:prstGeom>
          <a:noFill/>
        </p:spPr>
        <p:txBody>
          <a:bodyPr wrap="square" rtlCol="0">
            <a:spAutoFit/>
          </a:bodyPr>
          <a:lstStyle/>
          <a:p>
            <a:r>
              <a:rPr lang="zh-CN" altLang="en-US" sz="2400" b="1" dirty="0">
                <a:solidFill>
                  <a:schemeClr val="tx1"/>
                </a:solidFill>
                <a:latin typeface="+mj-ea"/>
                <a:ea typeface="+mj-ea"/>
              </a:rPr>
              <a:t>保分基础练</a:t>
            </a:r>
          </a:p>
        </p:txBody>
      </p:sp>
      <p:sp>
        <p:nvSpPr>
          <p:cNvPr id="6" name="矩形 5"/>
          <p:cNvSpPr/>
          <p:nvPr/>
        </p:nvSpPr>
        <p:spPr>
          <a:xfrm>
            <a:off x="0" y="158577"/>
            <a:ext cx="360040"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0" y="543208"/>
            <a:ext cx="12189600" cy="0"/>
          </a:xfrm>
          <a:prstGeom prst="line">
            <a:avLst/>
          </a:prstGeom>
          <a:ln w="9525">
            <a:gradFill>
              <a:gsLst>
                <a:gs pos="0">
                  <a:schemeClr val="accent1">
                    <a:lumMod val="5000"/>
                    <a:lumOff val="95000"/>
                  </a:schemeClr>
                </a:gs>
                <a:gs pos="100000">
                  <a:schemeClr val="tx2"/>
                </a:gs>
              </a:gsLst>
              <a:lin ang="10800000" scaled="1"/>
            </a:gradFill>
          </a:ln>
        </p:spPr>
        <p:style>
          <a:lnRef idx="1">
            <a:schemeClr val="accent1"/>
          </a:lnRef>
          <a:fillRef idx="0">
            <a:schemeClr val="accent1"/>
          </a:fillRef>
          <a:effectRef idx="0">
            <a:schemeClr val="accent1"/>
          </a:effectRef>
          <a:fontRef idx="minor">
            <a:schemeClr val="tx1"/>
          </a:fontRef>
        </p:style>
      </p:cxnSp>
      <p:sp>
        <p:nvSpPr>
          <p:cNvPr id="22" name="圆角矩形 21">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圆角矩形 20">
            <a:hlinkClick r:id="rId2" action="ppaction://hlinksldjump"/>
          </p:cNvPr>
          <p:cNvSpPr/>
          <p:nvPr/>
        </p:nvSpPr>
        <p:spPr>
          <a:xfrm>
            <a:off x="22855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1</a:t>
            </a:r>
            <a:endParaRPr kumimoji="1" lang="zh-CN" altLang="en-US" sz="1600" kern="0" dirty="0">
              <a:solidFill>
                <a:schemeClr val="bg1"/>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 name="组合 2"/>
          <p:cNvGrpSpPr/>
          <p:nvPr/>
        </p:nvGrpSpPr>
        <p:grpSpPr>
          <a:xfrm>
            <a:off x="0" y="558569"/>
            <a:ext cx="11783838" cy="4455401"/>
            <a:chOff x="0" y="916630"/>
            <a:chExt cx="11783838" cy="4455401"/>
          </a:xfrm>
        </p:grpSpPr>
        <p:sp>
          <p:nvSpPr>
            <p:cNvPr id="6" name="矩形 5"/>
            <p:cNvSpPr/>
            <p:nvPr/>
          </p:nvSpPr>
          <p:spPr>
            <a:xfrm>
              <a:off x="389206" y="1401713"/>
              <a:ext cx="11394632" cy="3970318"/>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普朗克提出的能量子学说成功解释了黑体辐射的规律，</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光电效应</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实验中，根据</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hν</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W</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可知光电子逸出时的最大初动能与光子频率和金属的逸出功有关，与光的强度无关，</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康普顿效应</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表明光子既具有能量，又具有动量，体现了光子的粒子性，</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德布罗意</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提出了物质波，认为实物粒子也具有波动性，</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45" name="组合 44"/>
            <p:cNvGrpSpPr/>
            <p:nvPr/>
          </p:nvGrpSpPr>
          <p:grpSpPr>
            <a:xfrm>
              <a:off x="0" y="916630"/>
              <a:ext cx="1439863" cy="424932"/>
              <a:chOff x="51643" y="755060"/>
              <a:chExt cx="1439863" cy="424932"/>
            </a:xfrm>
          </p:grpSpPr>
          <p:sp>
            <p:nvSpPr>
              <p:cNvPr id="46" name="矩形 4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8" name="组合 65"/>
              <p:cNvGrpSpPr>
                <a:grpSpLocks/>
              </p:cNvGrpSpPr>
              <p:nvPr/>
            </p:nvGrpSpPr>
            <p:grpSpPr bwMode="auto">
              <a:xfrm>
                <a:off x="1224676" y="886173"/>
                <a:ext cx="162478" cy="162211"/>
                <a:chOff x="3104" y="165"/>
                <a:chExt cx="276" cy="275"/>
              </a:xfrm>
            </p:grpSpPr>
            <p:cxnSp>
              <p:nvCxnSpPr>
                <p:cNvPr id="49" name="直接连接符 4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0" name="直接连接符 4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3" name="圆角矩形 22">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592401"/>
                <a:ext cx="11466640" cy="5389721"/>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dirty="0">
                    <a:latin typeface="Times New Roman" panose="02020603050405020304" pitchFamily="18" charset="0"/>
                    <a:ea typeface="宋体" panose="02010600030101010101" pitchFamily="2" charset="-122"/>
                  </a:rPr>
                  <a:t>2.</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2025·</a:t>
                </a:r>
                <a:r>
                  <a:rPr lang="zh-CN" altLang="zh-CN" sz="2800" dirty="0">
                    <a:effectLst/>
                    <a:latin typeface="Times New Roman" panose="02020603050405020304" pitchFamily="18" charset="0"/>
                    <a:ea typeface="楷体" panose="02010609060101010101" pitchFamily="49" charset="-122"/>
                  </a:rPr>
                  <a:t>湖北卷</a:t>
                </a:r>
                <a:r>
                  <a:rPr lang="en-US" altLang="zh-CN" sz="2800" dirty="0">
                    <a:effectLst/>
                    <a:latin typeface="Times New Roman" panose="02020603050405020304" pitchFamily="18" charset="0"/>
                    <a:ea typeface="宋体" panose="02010600030101010101" pitchFamily="2" charset="-122"/>
                  </a:rPr>
                  <a:t>·1</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PET(</a:t>
                </a:r>
                <a:r>
                  <a:rPr lang="zh-CN" altLang="zh-CN" sz="2800" dirty="0">
                    <a:effectLst/>
                    <a:latin typeface="Times New Roman" panose="02020603050405020304" pitchFamily="18" charset="0"/>
                    <a:ea typeface="宋体" panose="02010600030101010101" pitchFamily="2" charset="-122"/>
                  </a:rPr>
                  <a:t>正电子发射断层成像</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是核医学科重要的影像学诊断工具，其检查原理是将含放射性同位素</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如</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m:t>
                        </m:r>
                      </m:sub>
                      <m:sup>
                        <m:r>
                          <a:rPr lang="en-US" altLang="zh-CN" sz="2800">
                            <a:effectLst/>
                            <a:latin typeface="Cambria Math" panose="02040503050406030204" pitchFamily="18" charset="0"/>
                            <a:ea typeface="宋体" panose="02010600030101010101" pitchFamily="2" charset="-122"/>
                          </a:rPr>
                          <m:t>18</m:t>
                        </m:r>
                      </m:sup>
                    </m:sSubSup>
                  </m:oMath>
                </a14:m>
                <a:r>
                  <a:rPr lang="en-US" altLang="zh-CN" sz="2800" dirty="0">
                    <a:effectLst/>
                    <a:latin typeface="Times New Roman" panose="02020603050405020304" pitchFamily="18" charset="0"/>
                    <a:ea typeface="宋体" panose="02010600030101010101" pitchFamily="2" charset="-122"/>
                  </a:rPr>
                  <a:t>F)</a:t>
                </a:r>
                <a:r>
                  <a:rPr lang="zh-CN" altLang="zh-CN" sz="2800" dirty="0">
                    <a:effectLst/>
                    <a:latin typeface="Times New Roman" panose="02020603050405020304" pitchFamily="18" charset="0"/>
                    <a:ea typeface="宋体" panose="02010600030101010101" pitchFamily="2" charset="-122"/>
                  </a:rPr>
                  <a:t>的物质注入人体参与人体代谢，从而达到诊断的目的。</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m:t>
                        </m:r>
                      </m:sub>
                      <m:sup>
                        <m:r>
                          <a:rPr lang="en-US" altLang="zh-CN" sz="2800">
                            <a:effectLst/>
                            <a:latin typeface="Cambria Math" panose="02040503050406030204" pitchFamily="18" charset="0"/>
                            <a:ea typeface="宋体" panose="02010600030101010101" pitchFamily="2" charset="-122"/>
                          </a:rPr>
                          <m:t>18</m:t>
                        </m:r>
                      </m:sup>
                    </m:sSubSup>
                  </m:oMath>
                </a14:m>
                <a:r>
                  <a:rPr lang="en-US" altLang="zh-CN" sz="2800" dirty="0">
                    <a:effectLst/>
                    <a:latin typeface="Times New Roman" panose="02020603050405020304" pitchFamily="18" charset="0"/>
                    <a:ea typeface="宋体" panose="02010600030101010101" pitchFamily="2" charset="-122"/>
                  </a:rPr>
                  <a:t>F</a:t>
                </a:r>
                <a:r>
                  <a:rPr lang="zh-CN" altLang="zh-CN" sz="2800" dirty="0">
                    <a:effectLst/>
                    <a:latin typeface="Times New Roman" panose="02020603050405020304" pitchFamily="18" charset="0"/>
                    <a:ea typeface="宋体" panose="02010600030101010101" pitchFamily="2" charset="-122"/>
                  </a:rPr>
                  <a:t>的衰变方程为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m:t>
                        </m:r>
                      </m:sub>
                      <m:sup>
                        <m:r>
                          <a:rPr lang="en-US" altLang="zh-CN" sz="2800">
                            <a:effectLst/>
                            <a:latin typeface="Cambria Math" panose="02040503050406030204" pitchFamily="18" charset="0"/>
                            <a:ea typeface="宋体" panose="02010600030101010101" pitchFamily="2" charset="-122"/>
                          </a:rPr>
                          <m:t>18</m:t>
                        </m:r>
                      </m:sup>
                    </m:sSubSup>
                  </m:oMath>
                </a14:m>
                <a:r>
                  <a:rPr lang="en-US" altLang="zh-CN" sz="2800" dirty="0">
                    <a:effectLst/>
                    <a:latin typeface="Times New Roman" panose="02020603050405020304" pitchFamily="18" charset="0"/>
                    <a:ea typeface="宋体" panose="02010600030101010101" pitchFamily="2" charset="-122"/>
                  </a:rPr>
                  <a:t>F</a:t>
                </a:r>
                <a:r>
                  <a:rPr lang="en-US" altLang="zh-CN" sz="2800" dirty="0">
                    <a:effectLst/>
                    <a:latin typeface="宋体" panose="02010600030101010101" pitchFamily="2" charset="-122"/>
                    <a:ea typeface="宋体" panose="02010600030101010101" pitchFamily="2" charset="-122"/>
                  </a:rPr>
                  <a:t>→</a:t>
                </a:r>
                <a:r>
                  <a:rPr lang="en-US" altLang="zh-CN" sz="2800" dirty="0">
                    <a:effectLst/>
                    <a:latin typeface="Times New Roman" panose="02020603050405020304" pitchFamily="18" charset="0"/>
                    <a:ea typeface="宋体" panose="02010600030101010101" pitchFamily="2" charset="-122"/>
                  </a:rPr>
                  <a:t>X</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0</m:t>
                        </m:r>
                      </m:sup>
                    </m:sSubSup>
                  </m:oMath>
                </a14:m>
                <a:r>
                  <a:rPr lang="en-US" altLang="zh-CN" sz="2800" dirty="0">
                    <a:effectLst/>
                    <a:latin typeface="Times New Roman" panose="02020603050405020304" pitchFamily="18" charset="0"/>
                    <a:ea typeface="宋体" panose="02010600030101010101" pitchFamily="2" charset="-122"/>
                  </a:rPr>
                  <a:t>e</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0</m:t>
                        </m:r>
                      </m:sup>
                    </m:sSubSup>
                  </m:oMath>
                </a14:m>
                <a:r>
                  <a:rPr lang="en-US" altLang="zh-CN" sz="2800" dirty="0">
                    <a:effectLst/>
                    <a:latin typeface="Times New Roman" panose="02020603050405020304" pitchFamily="18" charset="0"/>
                    <a:ea typeface="宋体" panose="02010600030101010101" pitchFamily="2" charset="-122"/>
                  </a:rPr>
                  <a:t>v</a:t>
                </a:r>
                <a:r>
                  <a:rPr lang="zh-CN" altLang="zh-CN" sz="2800" dirty="0">
                    <a:effectLst/>
                    <a:latin typeface="Times New Roman" panose="02020603050405020304" pitchFamily="18" charset="0"/>
                    <a:ea typeface="宋体" panose="02010600030101010101" pitchFamily="2" charset="-122"/>
                  </a:rPr>
                  <a:t>，其中</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0</m:t>
                        </m:r>
                      </m:sup>
                    </m:sSubSup>
                  </m:oMath>
                </a14:m>
                <a:r>
                  <a:rPr lang="en-US" altLang="zh-CN" sz="2800" dirty="0">
                    <a:effectLst/>
                    <a:latin typeface="Times New Roman" panose="02020603050405020304" pitchFamily="18" charset="0"/>
                    <a:ea typeface="宋体" panose="02010600030101010101" pitchFamily="2" charset="-122"/>
                  </a:rPr>
                  <a:t>v</a:t>
                </a:r>
                <a:r>
                  <a:rPr lang="zh-CN" altLang="zh-CN" sz="2800" dirty="0">
                    <a:effectLst/>
                    <a:latin typeface="Times New Roman" panose="02020603050405020304" pitchFamily="18" charset="0"/>
                    <a:ea typeface="宋体" panose="02010600030101010101" pitchFamily="2" charset="-122"/>
                  </a:rPr>
                  <a:t>是中微子。已知</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m:t>
                        </m:r>
                      </m:sub>
                      <m:sup>
                        <m:r>
                          <a:rPr lang="en-US" altLang="zh-CN" sz="2800">
                            <a:effectLst/>
                            <a:latin typeface="Cambria Math" panose="02040503050406030204" pitchFamily="18" charset="0"/>
                            <a:ea typeface="宋体" panose="02010600030101010101" pitchFamily="2" charset="-122"/>
                          </a:rPr>
                          <m:t>18</m:t>
                        </m:r>
                      </m:sup>
                    </m:sSubSup>
                  </m:oMath>
                </a14:m>
                <a:r>
                  <a:rPr lang="en-US" altLang="zh-CN" sz="2800" dirty="0">
                    <a:effectLst/>
                    <a:latin typeface="Times New Roman" panose="02020603050405020304" pitchFamily="18" charset="0"/>
                    <a:ea typeface="宋体" panose="02010600030101010101" pitchFamily="2" charset="-122"/>
                  </a:rPr>
                  <a:t>F</a:t>
                </a:r>
                <a:r>
                  <a:rPr lang="zh-CN" altLang="zh-CN" sz="2800" dirty="0">
                    <a:effectLst/>
                    <a:latin typeface="Times New Roman" panose="02020603050405020304" pitchFamily="18" charset="0"/>
                    <a:ea typeface="宋体" panose="02010600030101010101" pitchFamily="2" charset="-122"/>
                  </a:rPr>
                  <a:t>的半衰期是</a:t>
                </a:r>
                <a:r>
                  <a:rPr lang="en-US" altLang="zh-CN" sz="2800" dirty="0">
                    <a:effectLst/>
                    <a:latin typeface="Times New Roman" panose="02020603050405020304" pitchFamily="18" charset="0"/>
                    <a:ea typeface="宋体" panose="02010600030101010101" pitchFamily="2" charset="-122"/>
                  </a:rPr>
                  <a:t>110</a:t>
                </a:r>
                <a:r>
                  <a:rPr lang="zh-CN" altLang="zh-CN" sz="2800" dirty="0">
                    <a:effectLst/>
                    <a:latin typeface="Times New Roman" panose="02020603050405020304" pitchFamily="18" charset="0"/>
                    <a:ea typeface="宋体" panose="02010600030101010101" pitchFamily="2" charset="-122"/>
                  </a:rPr>
                  <a:t>分钟。下列说法正确的是</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A.X</a:t>
                </a:r>
                <a:r>
                  <a:rPr lang="zh-CN" altLang="zh-CN" sz="2800" dirty="0">
                    <a:effectLst/>
                    <a:latin typeface="Times New Roman" panose="02020603050405020304" pitchFamily="18" charset="0"/>
                    <a:ea typeface="宋体" panose="02010600030101010101" pitchFamily="2" charset="-122"/>
                  </a:rPr>
                  <a:t>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8</m:t>
                        </m:r>
                      </m:sub>
                      <m:sup>
                        <m:r>
                          <a:rPr lang="en-US" altLang="zh-CN" sz="2800">
                            <a:effectLst/>
                            <a:latin typeface="Cambria Math" panose="02040503050406030204" pitchFamily="18" charset="0"/>
                            <a:ea typeface="宋体" panose="02010600030101010101" pitchFamily="2" charset="-122"/>
                          </a:rPr>
                          <m:t>17</m:t>
                        </m:r>
                      </m:sup>
                    </m:sSubSup>
                  </m:oMath>
                </a14:m>
                <a:r>
                  <a:rPr lang="en-US" altLang="zh-CN" sz="2800" dirty="0">
                    <a:effectLst/>
                    <a:latin typeface="Times New Roman" panose="02020603050405020304" pitchFamily="18" charset="0"/>
                    <a:ea typeface="宋体" panose="02010600030101010101" pitchFamily="2" charset="-122"/>
                  </a:rPr>
                  <a:t>O</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B.</a:t>
                </a:r>
                <a:r>
                  <a:rPr lang="zh-CN" altLang="zh-CN" sz="2800" dirty="0">
                    <a:effectLst/>
                    <a:latin typeface="Times New Roman" panose="02020603050405020304" pitchFamily="18" charset="0"/>
                    <a:ea typeface="宋体" panose="02010600030101010101" pitchFamily="2" charset="-122"/>
                  </a:rPr>
                  <a:t>该反应为核聚变反应</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C.1</a:t>
                </a:r>
                <a:r>
                  <a:rPr lang="zh-CN" altLang="zh-CN" sz="2800" dirty="0">
                    <a:effectLst/>
                    <a:latin typeface="Times New Roman" panose="02020603050405020304" pitchFamily="18" charset="0"/>
                    <a:ea typeface="宋体" panose="02010600030101010101" pitchFamily="2" charset="-122"/>
                  </a:rPr>
                  <a:t>克</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m:t>
                        </m:r>
                      </m:sub>
                      <m:sup>
                        <m:r>
                          <a:rPr lang="en-US" altLang="zh-CN" sz="2800">
                            <a:effectLst/>
                            <a:latin typeface="Cambria Math" panose="02040503050406030204" pitchFamily="18" charset="0"/>
                            <a:ea typeface="宋体" panose="02010600030101010101" pitchFamily="2" charset="-122"/>
                          </a:rPr>
                          <m:t>18</m:t>
                        </m:r>
                      </m:sup>
                    </m:sSubSup>
                  </m:oMath>
                </a14:m>
                <a:r>
                  <a:rPr lang="en-US" altLang="zh-CN" sz="2800" dirty="0">
                    <a:effectLst/>
                    <a:latin typeface="Times New Roman" panose="02020603050405020304" pitchFamily="18" charset="0"/>
                    <a:ea typeface="宋体" panose="02010600030101010101" pitchFamily="2" charset="-122"/>
                  </a:rPr>
                  <a:t>F</a:t>
                </a:r>
                <a:r>
                  <a:rPr lang="zh-CN" altLang="zh-CN" sz="2800" dirty="0">
                    <a:effectLst/>
                    <a:latin typeface="Times New Roman" panose="02020603050405020304" pitchFamily="18" charset="0"/>
                    <a:ea typeface="宋体" panose="02010600030101010101" pitchFamily="2" charset="-122"/>
                  </a:rPr>
                  <a:t>经</a:t>
                </a:r>
                <a:r>
                  <a:rPr lang="en-US" altLang="zh-CN" sz="2800" dirty="0">
                    <a:effectLst/>
                    <a:latin typeface="Times New Roman" panose="02020603050405020304" pitchFamily="18" charset="0"/>
                    <a:ea typeface="宋体" panose="02010600030101010101" pitchFamily="2" charset="-122"/>
                  </a:rPr>
                  <a:t>110</a:t>
                </a:r>
                <a:r>
                  <a:rPr lang="zh-CN" altLang="zh-CN" sz="2800" dirty="0">
                    <a:effectLst/>
                    <a:latin typeface="Times New Roman" panose="02020603050405020304" pitchFamily="18" charset="0"/>
                    <a:ea typeface="宋体" panose="02010600030101010101" pitchFamily="2" charset="-122"/>
                  </a:rPr>
                  <a:t>分钟剩下</a:t>
                </a:r>
                <a:r>
                  <a:rPr lang="en-US" altLang="zh-CN" sz="2800" dirty="0">
                    <a:effectLst/>
                    <a:latin typeface="Times New Roman" panose="02020603050405020304" pitchFamily="18" charset="0"/>
                    <a:ea typeface="宋体" panose="02010600030101010101" pitchFamily="2" charset="-122"/>
                  </a:rPr>
                  <a:t>0.5</a:t>
                </a:r>
                <a:r>
                  <a:rPr lang="zh-CN" altLang="zh-CN" sz="2800" dirty="0">
                    <a:effectLst/>
                    <a:latin typeface="Times New Roman" panose="02020603050405020304" pitchFamily="18" charset="0"/>
                    <a:ea typeface="宋体" panose="02010600030101010101" pitchFamily="2" charset="-122"/>
                  </a:rPr>
                  <a:t>克</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m:t>
                        </m:r>
                      </m:sub>
                      <m:sup>
                        <m:r>
                          <a:rPr lang="en-US" altLang="zh-CN" sz="2800">
                            <a:effectLst/>
                            <a:latin typeface="Cambria Math" panose="02040503050406030204" pitchFamily="18" charset="0"/>
                            <a:ea typeface="宋体" panose="02010600030101010101" pitchFamily="2" charset="-122"/>
                          </a:rPr>
                          <m:t>18</m:t>
                        </m:r>
                      </m:sup>
                    </m:sSubSup>
                  </m:oMath>
                </a14:m>
                <a:r>
                  <a:rPr lang="en-US" altLang="zh-CN" sz="2800" dirty="0">
                    <a:effectLst/>
                    <a:latin typeface="Times New Roman" panose="02020603050405020304" pitchFamily="18" charset="0"/>
                    <a:ea typeface="宋体" panose="02010600030101010101" pitchFamily="2" charset="-122"/>
                  </a:rPr>
                  <a:t>F</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D.</a:t>
                </a:r>
                <a:r>
                  <a:rPr lang="zh-CN" altLang="zh-CN" sz="2800" dirty="0">
                    <a:effectLst/>
                    <a:latin typeface="Times New Roman" panose="02020603050405020304" pitchFamily="18" charset="0"/>
                    <a:ea typeface="宋体" panose="02010600030101010101" pitchFamily="2" charset="-122"/>
                  </a:rPr>
                  <a:t>该反应产生的</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0</m:t>
                        </m:r>
                      </m:sup>
                    </m:sSubSup>
                  </m:oMath>
                </a14:m>
                <a:r>
                  <a:rPr lang="en-US" altLang="zh-CN" sz="2800" dirty="0">
                    <a:effectLst/>
                    <a:latin typeface="Times New Roman" panose="02020603050405020304" pitchFamily="18" charset="0"/>
                    <a:ea typeface="宋体" panose="02010600030101010101" pitchFamily="2" charset="-122"/>
                  </a:rPr>
                  <a:t>v</a:t>
                </a:r>
                <a:r>
                  <a:rPr lang="zh-CN" altLang="zh-CN" sz="2800" dirty="0">
                    <a:effectLst/>
                    <a:latin typeface="Times New Roman" panose="02020603050405020304" pitchFamily="18" charset="0"/>
                    <a:ea typeface="宋体" panose="02010600030101010101" pitchFamily="2" charset="-122"/>
                  </a:rPr>
                  <a:t>在磁场中会发生偏转</a:t>
                </a:r>
                <a:endParaRPr lang="zh-CN" altLang="zh-CN" sz="1100" dirty="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592401"/>
                <a:ext cx="11466640" cy="5389721"/>
              </a:xfrm>
              <a:prstGeom prst="rect">
                <a:avLst/>
              </a:prstGeom>
              <a:blipFill rotWithShape="0">
                <a:blip r:embed="rId2"/>
                <a:stretch>
                  <a:fillRect l="-851" r="-372" b="-566"/>
                </a:stretch>
              </a:blipFill>
            </p:spPr>
            <p:txBody>
              <a:bodyPr/>
              <a:lstStyle/>
              <a:p>
                <a:r>
                  <a:rPr lang="zh-CN" altLang="en-US">
                    <a:noFill/>
                  </a:rPr>
                  <a:t> </a:t>
                </a:r>
              </a:p>
            </p:txBody>
          </p:sp>
        </mc:Fallback>
      </mc:AlternateContent>
      <p:sp>
        <p:nvSpPr>
          <p:cNvPr id="42" name="TextBox 14"/>
          <p:cNvSpPr txBox="1"/>
          <p:nvPr/>
        </p:nvSpPr>
        <p:spPr>
          <a:xfrm>
            <a:off x="278362" y="4560605"/>
            <a:ext cx="757234"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6" name="圆角矩形 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7" name="圆角矩形 6">
            <a:hlinkClick r:id="rId4"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8" name="圆角矩形 7">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9" name="圆角矩形 8">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0" name="圆角矩形 9">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1" name="圆角矩形 10">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2" name="圆角矩形 11">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3" name="圆角矩形 12">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4" name="圆角矩形 13">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6" name="圆角矩形 15">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9" name="圆角矩形 18">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6" name="圆角矩形 2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3" action="ppaction://hlinksldjump"/>
          </p:cNvPr>
          <p:cNvSpPr/>
          <p:nvPr/>
        </p:nvSpPr>
        <p:spPr>
          <a:xfrm>
            <a:off x="26809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2</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 name="组合 1"/>
          <p:cNvGrpSpPr/>
          <p:nvPr/>
        </p:nvGrpSpPr>
        <p:grpSpPr>
          <a:xfrm>
            <a:off x="0" y="555892"/>
            <a:ext cx="11855846" cy="3833031"/>
            <a:chOff x="0" y="189434"/>
            <a:chExt cx="11855846" cy="3833031"/>
          </a:xfrm>
        </p:grpSpPr>
        <mc:AlternateContent xmlns:mc="http://schemas.openxmlformats.org/markup-compatibility/2006" xmlns:a14="http://schemas.microsoft.com/office/drawing/2010/main">
          <mc:Choice Requires="a14">
            <p:sp>
              <p:nvSpPr>
                <p:cNvPr id="6" name="矩形 5"/>
                <p:cNvSpPr/>
                <p:nvPr/>
              </p:nvSpPr>
              <p:spPr>
                <a:xfrm>
                  <a:off x="389206" y="647695"/>
                  <a:ext cx="11466640" cy="3374770"/>
                </a:xfrm>
                <a:prstGeom prst="rect">
                  <a:avLst/>
                </a:prstGeom>
              </p:spPr>
              <p:txBody>
                <a:bodyPr wrap="square">
                  <a:spAutoFit/>
                </a:bodyPr>
                <a:lstStyle/>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核反应过程中质量数与电荷数守恒，可知</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8</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18</m:t>
                          </m:r>
                        </m:sup>
                      </m:sSubSup>
                    </m:oMath>
                  </a14:m>
                  <a:r>
                    <a:rPr lang="en-US" altLang="zh-CN" sz="2800">
                      <a:effectLst/>
                      <a:latin typeface="Times New Roman" panose="02020603050405020304" pitchFamily="18" charset="0"/>
                      <a:ea typeface="宋体" panose="02010600030101010101" pitchFamily="2" charset="-122"/>
                    </a:rPr>
                    <a:t>O</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该</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衰变过程不属于核聚变反应，故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半衰期</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是指放射性元素的原子核有半数发生衰变所需的时间，</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克</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b="0" i="0" smtClean="0">
                              <a:effectLst/>
                              <a:latin typeface="Cambria Math" panose="02040503050406030204" pitchFamily="18" charset="0"/>
                              <a:ea typeface="宋体" panose="02010600030101010101" pitchFamily="2" charset="-122"/>
                              <a:cs typeface="Times New Roman" panose="02020603050405020304" pitchFamily="18" charset="0"/>
                            </a:rPr>
                            <m:t>  </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9</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18</m:t>
                          </m:r>
                        </m:sup>
                      </m:sSubSup>
                    </m:oMath>
                  </a14:m>
                  <a:r>
                    <a:rPr lang="en-US" altLang="zh-CN" sz="2800">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经</a:t>
                  </a:r>
                  <a:r>
                    <a:rPr lang="en-US" altLang="zh-CN" sz="2800">
                      <a:effectLst/>
                      <a:latin typeface="Times New Roman" panose="02020603050405020304" pitchFamily="18" charset="0"/>
                      <a:ea typeface="宋体" panose="02010600030101010101" pitchFamily="2" charset="-122"/>
                    </a:rPr>
                    <a:t>110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分钟剩下</a:t>
                  </a:r>
                  <a:r>
                    <a:rPr lang="en-US" altLang="zh-CN" sz="2800">
                      <a:effectLst/>
                      <a:latin typeface="Times New Roman" panose="02020603050405020304" pitchFamily="18" charset="0"/>
                      <a:ea typeface="宋体" panose="02010600030101010101" pitchFamily="2" charset="-122"/>
                    </a:rPr>
                    <a:t>0.5</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克</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18</m:t>
                          </m:r>
                        </m:sup>
                      </m:sSubSup>
                    </m:oMath>
                  </a14:m>
                  <a:r>
                    <a:rPr lang="en-US" altLang="zh-CN" sz="2800">
                      <a:effectLst/>
                      <a:latin typeface="Times New Roman" panose="02020603050405020304" pitchFamily="18" charset="0"/>
                      <a:ea typeface="宋体" panose="02010600030101010101" pitchFamily="2" charset="-122"/>
                    </a:rPr>
                    <a:t>F</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p>
                      </m:sSubSup>
                    </m:oMath>
                  </a14:m>
                  <a:r>
                    <a:rPr lang="en-US" altLang="zh-CN" sz="2800">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不带电，在磁场中不偏转，故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389206" y="647695"/>
                  <a:ext cx="11466640" cy="3374770"/>
                </a:xfrm>
                <a:prstGeom prst="rect">
                  <a:avLst/>
                </a:prstGeom>
                <a:blipFill rotWithShape="0">
                  <a:blip r:embed="rId14"/>
                  <a:stretch>
                    <a:fillRect l="-1116" r="-1063" b="-2166"/>
                  </a:stretch>
                </a:blipFill>
              </p:spPr>
              <p:txBody>
                <a:bodyPr/>
                <a:lstStyle/>
                <a:p>
                  <a:r>
                    <a:rPr lang="zh-CN" altLang="en-US">
                      <a:noFill/>
                    </a:rPr>
                    <a:t> </a:t>
                  </a:r>
                </a:p>
              </p:txBody>
            </p:sp>
          </mc:Fallback>
        </mc:AlternateContent>
        <p:grpSp>
          <p:nvGrpSpPr>
            <p:cNvPr id="46" name="组合 45"/>
            <p:cNvGrpSpPr/>
            <p:nvPr/>
          </p:nvGrpSpPr>
          <p:grpSpPr>
            <a:xfrm>
              <a:off x="0" y="189434"/>
              <a:ext cx="1439863" cy="424932"/>
              <a:chOff x="51643" y="755060"/>
              <a:chExt cx="1439863" cy="424932"/>
            </a:xfrm>
          </p:grpSpPr>
          <p:sp>
            <p:nvSpPr>
              <p:cNvPr id="47" name="矩形 46"/>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8"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9" name="组合 65"/>
              <p:cNvGrpSpPr>
                <a:grpSpLocks/>
              </p:cNvGrpSpPr>
              <p:nvPr/>
            </p:nvGrpSpPr>
            <p:grpSpPr bwMode="auto">
              <a:xfrm>
                <a:off x="1224676" y="886173"/>
                <a:ext cx="162478" cy="162211"/>
                <a:chOff x="3104" y="165"/>
                <a:chExt cx="276" cy="275"/>
              </a:xfrm>
            </p:grpSpPr>
            <p:cxnSp>
              <p:nvCxnSpPr>
                <p:cNvPr id="50" name="直接连接符 49"/>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1" name="直接连接符 50"/>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52" name="直接连接符 51"/>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3" name="圆角矩形 22">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590660"/>
                <a:ext cx="11466640" cy="4032426"/>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dirty="0" smtClean="0">
                    <a:latin typeface="Times New Roman" panose="02020603050405020304" pitchFamily="18" charset="0"/>
                    <a:ea typeface="宋体" panose="02010600030101010101" pitchFamily="2" charset="-122"/>
                  </a:rPr>
                  <a:t>3.</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2025·</a:t>
                </a:r>
                <a:r>
                  <a:rPr lang="zh-CN" altLang="zh-CN" sz="2800" dirty="0">
                    <a:effectLst/>
                    <a:latin typeface="Times New Roman" panose="02020603050405020304" pitchFamily="18" charset="0"/>
                    <a:ea typeface="楷体" panose="02010609060101010101" pitchFamily="49" charset="-122"/>
                  </a:rPr>
                  <a:t>安徽卷</a:t>
                </a:r>
                <a:r>
                  <a:rPr lang="en-US" altLang="zh-CN" sz="2800" dirty="0">
                    <a:effectLst/>
                    <a:latin typeface="Times New Roman" panose="02020603050405020304" pitchFamily="18" charset="0"/>
                    <a:ea typeface="宋体" panose="02010600030101010101" pitchFamily="2" charset="-122"/>
                  </a:rPr>
                  <a:t>·1</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2025</a:t>
                </a:r>
                <a:r>
                  <a:rPr lang="zh-CN" altLang="zh-CN" sz="2800" dirty="0">
                    <a:effectLst/>
                    <a:latin typeface="Times New Roman" panose="02020603050405020304" pitchFamily="18" charset="0"/>
                    <a:ea typeface="宋体" panose="02010600030101010101" pitchFamily="2" charset="-122"/>
                  </a:rPr>
                  <a:t>年</a:t>
                </a:r>
                <a:r>
                  <a:rPr lang="en-US" altLang="zh-CN" sz="2800" dirty="0">
                    <a:effectLst/>
                    <a:latin typeface="Times New Roman" panose="02020603050405020304" pitchFamily="18" charset="0"/>
                    <a:ea typeface="宋体" panose="02010600030101010101" pitchFamily="2" charset="-122"/>
                  </a:rPr>
                  <a:t>4</a:t>
                </a:r>
                <a:r>
                  <a:rPr lang="zh-CN" altLang="zh-CN" sz="2800" dirty="0">
                    <a:effectLst/>
                    <a:latin typeface="Times New Roman" panose="02020603050405020304" pitchFamily="18" charset="0"/>
                    <a:ea typeface="宋体" panose="02010600030101010101" pitchFamily="2" charset="-122"/>
                  </a:rPr>
                  <a:t>月，位于我国甘肃省武威市的钍基熔盐实验堆实现连续稳定运行，标志着人类在第四代核电技术上迈出关键一步。该技术利用钍核</a:t>
                </a:r>
                <a:r>
                  <a:rPr lang="en-US" altLang="zh-CN" sz="2800" dirty="0" smtClean="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b="0" i="0" smtClean="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90</m:t>
                        </m:r>
                      </m:sub>
                      <m:sup>
                        <m:r>
                          <a:rPr lang="en-US" altLang="zh-CN" sz="2800">
                            <a:effectLst/>
                            <a:latin typeface="Cambria Math" panose="02040503050406030204" pitchFamily="18" charset="0"/>
                            <a:ea typeface="宋体" panose="02010600030101010101" pitchFamily="2" charset="-122"/>
                          </a:rPr>
                          <m:t>232</m:t>
                        </m:r>
                      </m:sup>
                    </m:sSubSup>
                  </m:oMath>
                </a14:m>
                <a:r>
                  <a:rPr lang="en-US" altLang="zh-CN" sz="2800" dirty="0" err="1">
                    <a:effectLst/>
                    <a:latin typeface="Times New Roman" panose="02020603050405020304" pitchFamily="18" charset="0"/>
                    <a:ea typeface="宋体" panose="02010600030101010101" pitchFamily="2" charset="-122"/>
                  </a:rPr>
                  <a:t>Th</a:t>
                </a:r>
                <a:r>
                  <a:rPr lang="en-US" altLang="zh-CN" sz="2800" dirty="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俘获</a:t>
                </a:r>
                <a:r>
                  <a:rPr lang="en-US" altLang="zh-CN" sz="2800" i="1" dirty="0">
                    <a:effectLst/>
                    <a:latin typeface="Times New Roman" panose="02020603050405020304" pitchFamily="18" charset="0"/>
                    <a:ea typeface="宋体" panose="02010600030101010101" pitchFamily="2" charset="-122"/>
                  </a:rPr>
                  <a:t>x</a:t>
                </a:r>
                <a:r>
                  <a:rPr lang="zh-CN" altLang="zh-CN" sz="2800" dirty="0">
                    <a:effectLst/>
                    <a:latin typeface="Times New Roman" panose="02020603050405020304" pitchFamily="18" charset="0"/>
                    <a:ea typeface="宋体" panose="02010600030101010101" pitchFamily="2" charset="-122"/>
                  </a:rPr>
                  <a:t>个中子</a:t>
                </a:r>
                <a:r>
                  <a:rPr lang="en-US" altLang="zh-CN" sz="2800" dirty="0" smtClean="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b="0" i="0" smtClean="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1</m:t>
                        </m:r>
                      </m:sup>
                    </m:sSubSup>
                  </m:oMath>
                </a14:m>
                <a:r>
                  <a:rPr lang="en-US" altLang="zh-CN" sz="2800" dirty="0">
                    <a:effectLst/>
                    <a:latin typeface="Times New Roman" panose="02020603050405020304" pitchFamily="18" charset="0"/>
                    <a:ea typeface="宋体" panose="02010600030101010101" pitchFamily="2" charset="-122"/>
                  </a:rPr>
                  <a:t>n)</a:t>
                </a:r>
                <a:r>
                  <a:rPr lang="zh-CN" altLang="zh-CN" sz="2800" dirty="0">
                    <a:effectLst/>
                    <a:latin typeface="Times New Roman" panose="02020603050405020304" pitchFamily="18" charset="0"/>
                    <a:ea typeface="宋体" panose="02010600030101010101" pitchFamily="2" charset="-122"/>
                  </a:rPr>
                  <a:t>，共发生</a:t>
                </a:r>
                <a:r>
                  <a:rPr lang="en-US" altLang="zh-CN" sz="2800" i="1" dirty="0">
                    <a:effectLst/>
                    <a:latin typeface="Times New Roman" panose="02020603050405020304" pitchFamily="18" charset="0"/>
                    <a:ea typeface="宋体" panose="02010600030101010101" pitchFamily="2" charset="-122"/>
                  </a:rPr>
                  <a:t>y</a:t>
                </a:r>
                <a:r>
                  <a:rPr lang="zh-CN" altLang="zh-CN" sz="2800" dirty="0">
                    <a:effectLst/>
                    <a:latin typeface="Times New Roman" panose="02020603050405020304" pitchFamily="18" charset="0"/>
                    <a:ea typeface="宋体" panose="02010600030101010101" pitchFamily="2" charset="-122"/>
                  </a:rPr>
                  <a:t>次</a:t>
                </a:r>
                <a:r>
                  <a:rPr lang="en-US" altLang="zh-CN" sz="2800" dirty="0">
                    <a:effectLst/>
                    <a:latin typeface="Times New Roman" panose="02020603050405020304" pitchFamily="18" charset="0"/>
                    <a:ea typeface="宋体" panose="02010600030101010101" pitchFamily="2" charset="-122"/>
                  </a:rPr>
                  <a:t>β</a:t>
                </a:r>
                <a:r>
                  <a:rPr lang="zh-CN" altLang="zh-CN" sz="2800" dirty="0">
                    <a:effectLst/>
                    <a:latin typeface="Times New Roman" panose="02020603050405020304" pitchFamily="18" charset="0"/>
                    <a:ea typeface="宋体" panose="02010600030101010101" pitchFamily="2" charset="-122"/>
                  </a:rPr>
                  <a:t>衰变，转化为易裂变的铀核</a:t>
                </a:r>
                <a:r>
                  <a:rPr lang="en-US" altLang="zh-CN" sz="2800" dirty="0" smtClean="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b="0" i="0" smtClean="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   92</m:t>
                        </m:r>
                      </m:sub>
                      <m:sup>
                        <m:r>
                          <a:rPr lang="en-US" altLang="zh-CN" sz="2800">
                            <a:effectLst/>
                            <a:latin typeface="Cambria Math" panose="02040503050406030204" pitchFamily="18" charset="0"/>
                            <a:ea typeface="宋体" panose="02010600030101010101" pitchFamily="2" charset="-122"/>
                          </a:rPr>
                          <m:t>233</m:t>
                        </m:r>
                      </m:sup>
                    </m:sSubSup>
                  </m:oMath>
                </a14:m>
                <a:r>
                  <a:rPr lang="en-US" altLang="zh-CN" sz="2800" dirty="0">
                    <a:effectLst/>
                    <a:latin typeface="Times New Roman" panose="02020603050405020304" pitchFamily="18" charset="0"/>
                    <a:ea typeface="宋体" panose="02010600030101010101" pitchFamily="2" charset="-122"/>
                  </a:rPr>
                  <a:t>U)</a:t>
                </a:r>
                <a:r>
                  <a:rPr lang="zh-CN" altLang="zh-CN" sz="2800" dirty="0">
                    <a:effectLst/>
                    <a:latin typeface="Times New Roman" panose="02020603050405020304" pitchFamily="18" charset="0"/>
                    <a:ea typeface="宋体" panose="02010600030101010101" pitchFamily="2" charset="-122"/>
                  </a:rPr>
                  <a:t>，则</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err="1">
                    <a:effectLst/>
                    <a:latin typeface="Times New Roman" panose="02020603050405020304" pitchFamily="18" charset="0"/>
                    <a:ea typeface="宋体" panose="02010600030101010101" pitchFamily="2" charset="-122"/>
                  </a:rPr>
                  <a:t>A.</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=1	</a:t>
                </a:r>
                <a:r>
                  <a:rPr lang="en-US" altLang="zh-CN" sz="2800" dirty="0" err="1">
                    <a:effectLst/>
                    <a:latin typeface="Times New Roman" panose="02020603050405020304" pitchFamily="18" charset="0"/>
                    <a:ea typeface="宋体" panose="02010600030101010101" pitchFamily="2" charset="-122"/>
                  </a:rPr>
                  <a:t>B.</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=2</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err="1">
                    <a:effectLst/>
                    <a:latin typeface="Times New Roman" panose="02020603050405020304" pitchFamily="18" charset="0"/>
                    <a:ea typeface="宋体" panose="02010600030101010101" pitchFamily="2" charset="-122"/>
                  </a:rPr>
                  <a:t>C.</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=1	</a:t>
                </a:r>
                <a:r>
                  <a:rPr lang="en-US" altLang="zh-CN" sz="2800" dirty="0" err="1">
                    <a:effectLst/>
                    <a:latin typeface="Times New Roman" panose="02020603050405020304" pitchFamily="18" charset="0"/>
                    <a:ea typeface="宋体" panose="02010600030101010101" pitchFamily="2" charset="-122"/>
                  </a:rPr>
                  <a:t>D.</a:t>
                </a:r>
                <a:r>
                  <a:rPr lang="en-US" altLang="zh-CN" sz="2800" i="1" dirty="0" err="1">
                    <a:effectLst/>
                    <a:latin typeface="Times New Roman" panose="02020603050405020304" pitchFamily="18" charset="0"/>
                    <a:ea typeface="宋体" panose="02010600030101010101" pitchFamily="2" charset="-122"/>
                  </a:rPr>
                  <a:t>x</a:t>
                </a:r>
                <a:r>
                  <a:rPr lang="en-US" altLang="zh-CN" sz="2800" dirty="0">
                    <a:effectLst/>
                    <a:latin typeface="Times New Roman" panose="02020603050405020304" pitchFamily="18" charset="0"/>
                    <a:ea typeface="宋体" panose="02010600030101010101" pitchFamily="2" charset="-122"/>
                  </a:rPr>
                  <a:t>=2</a:t>
                </a:r>
                <a:r>
                  <a:rPr lang="zh-CN" altLang="zh-CN" sz="2800" dirty="0">
                    <a:effectLst/>
                    <a:latin typeface="Times New Roman" panose="02020603050405020304" pitchFamily="18" charset="0"/>
                    <a:ea typeface="宋体" panose="02010600030101010101" pitchFamily="2" charset="-122"/>
                  </a:rPr>
                  <a:t>，</a:t>
                </a:r>
                <a:r>
                  <a:rPr lang="en-US" altLang="zh-CN" sz="2800" i="1" dirty="0">
                    <a:effectLst/>
                    <a:latin typeface="Times New Roman" panose="02020603050405020304" pitchFamily="18" charset="0"/>
                    <a:ea typeface="宋体" panose="02010600030101010101" pitchFamily="2" charset="-122"/>
                  </a:rPr>
                  <a:t>y</a:t>
                </a:r>
                <a:r>
                  <a:rPr lang="en-US" altLang="zh-CN" sz="2800" dirty="0">
                    <a:effectLst/>
                    <a:latin typeface="Times New Roman" panose="02020603050405020304" pitchFamily="18" charset="0"/>
                    <a:ea typeface="宋体" panose="02010600030101010101" pitchFamily="2" charset="-122"/>
                  </a:rPr>
                  <a:t>=2</a:t>
                </a:r>
                <a:endParaRPr lang="zh-CN" altLang="zh-CN" sz="1100" dirty="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590660"/>
                <a:ext cx="11466640" cy="4032426"/>
              </a:xfrm>
              <a:prstGeom prst="rect">
                <a:avLst/>
              </a:prstGeom>
              <a:blipFill rotWithShape="0">
                <a:blip r:embed="rId2"/>
                <a:stretch>
                  <a:fillRect l="-851" b="-1059"/>
                </a:stretch>
              </a:blipFill>
            </p:spPr>
            <p:txBody>
              <a:bodyPr/>
              <a:lstStyle/>
              <a:p>
                <a:r>
                  <a:rPr lang="zh-CN" altLang="en-US">
                    <a:noFill/>
                  </a:rPr>
                  <a:t> </a:t>
                </a:r>
              </a:p>
            </p:txBody>
          </p:sp>
        </mc:Fallback>
      </mc:AlternateContent>
      <p:sp>
        <p:nvSpPr>
          <p:cNvPr id="25" name="圆角矩形 24">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5"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4" name="TextBox 14"/>
          <p:cNvSpPr txBox="1"/>
          <p:nvPr/>
        </p:nvSpPr>
        <p:spPr>
          <a:xfrm>
            <a:off x="3054659" y="3221028"/>
            <a:ext cx="657692"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2" name="圆角矩形 21">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3" name="圆角矩形 22">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3</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0" name="组合 19"/>
          <p:cNvGrpSpPr/>
          <p:nvPr/>
        </p:nvGrpSpPr>
        <p:grpSpPr>
          <a:xfrm>
            <a:off x="0" y="837506"/>
            <a:ext cx="11855846" cy="1769454"/>
            <a:chOff x="0" y="189434"/>
            <a:chExt cx="11855846" cy="1769454"/>
          </a:xfrm>
        </p:grpSpPr>
        <p:sp>
          <p:nvSpPr>
            <p:cNvPr id="22" name="矩形 21"/>
            <p:cNvSpPr/>
            <p:nvPr/>
          </p:nvSpPr>
          <p:spPr>
            <a:xfrm>
              <a:off x="389206" y="647695"/>
              <a:ext cx="11466640" cy="1311193"/>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根据质量数守恒有</a:t>
              </a:r>
              <a:r>
                <a:rPr lang="en-US" altLang="zh-CN" sz="2800">
                  <a:latin typeface="Times New Roman" panose="02020603050405020304" pitchFamily="18" charset="0"/>
                  <a:ea typeface="宋体" panose="02010600030101010101" pitchFamily="2" charset="-122"/>
                </a:rPr>
                <a:t>232+1·</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=233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，根据电荷数守恒有</a:t>
              </a:r>
              <a:r>
                <a:rPr lang="en-US" altLang="zh-CN" sz="2800">
                  <a:latin typeface="Times New Roman" panose="02020603050405020304" pitchFamily="18" charset="0"/>
                  <a:ea typeface="宋体" panose="02010600030101010101" pitchFamily="2" charset="-122"/>
                </a:rPr>
                <a:t>90=92+</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-1</a:t>
              </a:r>
              <a:r>
                <a:rPr lang="en-US" altLang="zh-CN" sz="2800">
                  <a:latin typeface="Times New Roman" panose="02020603050405020304" pitchFamily="18" charset="0"/>
                  <a:ea typeface="楷体" panose="02010609060101010101" pitchFamily="49" charset="-122"/>
                </a:rPr>
                <a:t>)</a:t>
              </a:r>
              <a:r>
                <a:rPr lang="en-US" altLang="zh-CN" sz="2800" i="1">
                  <a:latin typeface="Times New Roman" panose="02020603050405020304" pitchFamily="18" charset="0"/>
                  <a:ea typeface="宋体" panose="02010600030101010101" pitchFamily="2" charset="-122"/>
                </a:rPr>
                <a:t>y</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，解得</a:t>
              </a:r>
              <a:r>
                <a:rPr lang="en-US" altLang="zh-CN" sz="2800" i="1">
                  <a:latin typeface="Times New Roman" panose="02020603050405020304" pitchFamily="18" charset="0"/>
                  <a:ea typeface="宋体" panose="02010600030101010101" pitchFamily="2" charset="-122"/>
                </a:rPr>
                <a:t>x</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latin typeface="Times New Roman" panose="02020603050405020304" pitchFamily="18" charset="0"/>
                  <a:ea typeface="宋体" panose="02010600030101010101" pitchFamily="2" charset="-122"/>
                </a:rPr>
                <a:t>y</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4" name="组合 65"/>
              <p:cNvGrpSpPr>
                <a:grpSpLocks/>
              </p:cNvGrpSpPr>
              <p:nvPr/>
            </p:nvGrpSpPr>
            <p:grpSpPr bwMode="auto">
              <a:xfrm>
                <a:off x="1224676" y="886173"/>
                <a:ext cx="162478" cy="162211"/>
                <a:chOff x="3104" y="165"/>
                <a:chExt cx="276" cy="275"/>
              </a:xfrm>
            </p:grpSpPr>
            <p:cxnSp>
              <p:nvCxnSpPr>
                <p:cNvPr id="35" name="直接连接符 34"/>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7" name="直接连接符 36"/>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8" name="圆角矩形 37">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2" name="圆角矩形 41">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4176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99146"/>
            <a:ext cx="11412000" cy="4647402"/>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4.</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广东卷</a:t>
            </a:r>
            <a:r>
              <a:rPr lang="en-US" altLang="zh-CN" sz="2800">
                <a:latin typeface="Times New Roman" panose="02020603050405020304" pitchFamily="18" charset="0"/>
                <a:ea typeface="宋体" panose="02010600030101010101" pitchFamily="2" charset="-122"/>
              </a:rPr>
              <a:t>·3</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有甲、乙两种金属，甲的逸出功小于乙的逸出功。使用某频率的光分别照射这两种金属，只有甲发射光电子，其最大初动能为</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rPr>
              <a:t>，下列说法正确的是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使用频率更小的光，可能使乙也发射光电子</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使用频率更小的光，若仍能使甲发射光电子，则其最大初动能小于</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频率不变，减弱光强，可能使乙也发射光电子</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pc="-100">
                <a:latin typeface="Times New Roman" panose="02020603050405020304" pitchFamily="18" charset="0"/>
                <a:ea typeface="宋体" panose="02010600030101010101" pitchFamily="2" charset="-122"/>
              </a:rPr>
              <a:t>D.</a:t>
            </a:r>
            <a:r>
              <a:rPr lang="zh-CN" altLang="zh-CN" sz="2800" spc="-100">
                <a:latin typeface="Times New Roman" panose="02020603050405020304" pitchFamily="18" charset="0"/>
                <a:ea typeface="宋体" panose="02010600030101010101" pitchFamily="2" charset="-122"/>
              </a:rPr>
              <a:t>频率不变，减弱光强，若仍能使甲发射光电子，则其最大初动能小于</a:t>
            </a:r>
            <a:r>
              <a:rPr lang="en-US" altLang="zh-CN" sz="2800" i="1" spc="-100">
                <a:latin typeface="Times New Roman" panose="02020603050405020304" pitchFamily="18" charset="0"/>
                <a:ea typeface="宋体" panose="02010600030101010101" pitchFamily="2" charset="-122"/>
              </a:rPr>
              <a:t>E</a:t>
            </a:r>
            <a:r>
              <a:rPr lang="en-US" altLang="zh-CN" sz="2800" spc="-100" baseline="-25000">
                <a:latin typeface="Times New Roman" panose="02020603050405020304" pitchFamily="18" charset="0"/>
                <a:ea typeface="宋体" panose="02010600030101010101" pitchFamily="2" charset="-122"/>
              </a:rPr>
              <a:t>k</a:t>
            </a:r>
            <a:endParaRPr lang="zh-CN" altLang="zh-CN" sz="1100" spc="-100">
              <a:effectLst/>
              <a:latin typeface="Times New Roman" panose="02020603050405020304" pitchFamily="18" charset="0"/>
              <a:ea typeface="宋体" panose="02010600030101010101" pitchFamily="2" charset="-122"/>
            </a:endParaRPr>
          </a:p>
        </p:txBody>
      </p:sp>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0" name="TextBox 14"/>
          <p:cNvSpPr txBox="1"/>
          <p:nvPr/>
        </p:nvSpPr>
        <p:spPr>
          <a:xfrm>
            <a:off x="272083" y="2906688"/>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圆角矩形 16">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5" name="圆角矩形 24">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6" name="圆角矩形 25">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5" action="ppaction://hlinksldjump"/>
          </p:cNvPr>
          <p:cNvSpPr/>
          <p:nvPr/>
        </p:nvSpPr>
        <p:spPr>
          <a:xfrm>
            <a:off x="34719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4</a:t>
            </a:r>
            <a:endParaRPr kumimoji="1" lang="zh-CN" altLang="en-US" sz="1600" kern="0" dirty="0">
              <a:solidFill>
                <a:schemeClr val="bg1"/>
              </a:solidFill>
              <a:latin typeface="Arial" panose="020B0604020202020204"/>
              <a:ea typeface="微软雅黑" panose="020B0503020204020204" charset="-122"/>
            </a:endParaRPr>
          </a:p>
        </p:txBody>
      </p:sp>
      <p:sp>
        <p:nvSpPr>
          <p:cNvPr id="29" name="圆角矩形 28">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9" name="组合 18"/>
          <p:cNvGrpSpPr/>
          <p:nvPr/>
        </p:nvGrpSpPr>
        <p:grpSpPr>
          <a:xfrm>
            <a:off x="0" y="444789"/>
            <a:ext cx="11855846" cy="4428579"/>
            <a:chOff x="0" y="189434"/>
            <a:chExt cx="11855846" cy="4428579"/>
          </a:xfrm>
        </p:grpSpPr>
        <p:sp>
          <p:nvSpPr>
            <p:cNvPr id="23" name="矩形 22"/>
            <p:cNvSpPr/>
            <p:nvPr/>
          </p:nvSpPr>
          <p:spPr>
            <a:xfrm>
              <a:off x="389206" y="647695"/>
              <a:ext cx="11466640" cy="3970318"/>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某频率的光不能使乙金属发生光电效应，说明此光的频率小于乙金属的截止频率，则换用频率更小的光，乙更不能发生光电效应，</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由</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光电效应方程</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hν</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W</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可知，频率越大，最大初动能越大，换用频率更小的光，最大初动能小于</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频率</a:t>
              </a:r>
              <a:r>
                <a:rPr lang="zh-CN" altLang="zh-CN" sz="2800">
                  <a:latin typeface="Times New Roman" panose="02020603050405020304" pitchFamily="18" charset="0"/>
                  <a:ea typeface="楷体" panose="02010609060101010101" pitchFamily="49" charset="-122"/>
                  <a:cs typeface="Times New Roman" panose="02020603050405020304" pitchFamily="18" charset="0"/>
                </a:rPr>
                <a:t>不变，则乙金属不会发生光电效应，</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由</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hν</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W</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可知，频率不变，最大初动能不变，</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4" name="组合 23"/>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42" name="圆角矩形 41">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3" name="圆角矩形 42">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164286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矩形 14"/>
              <p:cNvSpPr/>
              <p:nvPr/>
            </p:nvSpPr>
            <p:spPr>
              <a:xfrm>
                <a:off x="389206" y="261442"/>
                <a:ext cx="11412000" cy="5346824"/>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dirty="0">
                    <a:latin typeface="Times New Roman" panose="02020603050405020304" pitchFamily="18" charset="0"/>
                    <a:ea typeface="宋体" panose="02010600030101010101" pitchFamily="2" charset="-122"/>
                  </a:rPr>
                  <a:t>5.</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2025·</a:t>
                </a:r>
                <a:r>
                  <a:rPr lang="zh-CN" altLang="zh-CN" sz="2800" dirty="0">
                    <a:effectLst/>
                    <a:latin typeface="Times New Roman" panose="02020603050405020304" pitchFamily="18" charset="0"/>
                    <a:ea typeface="楷体" panose="02010609060101010101" pitchFamily="49" charset="-122"/>
                  </a:rPr>
                  <a:t>山东青岛市检测</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2025</a:t>
                </a:r>
                <a:r>
                  <a:rPr lang="zh-CN" altLang="zh-CN" sz="2800" dirty="0">
                    <a:effectLst/>
                    <a:latin typeface="Times New Roman" panose="02020603050405020304" pitchFamily="18" charset="0"/>
                    <a:ea typeface="宋体" panose="02010600030101010101" pitchFamily="2" charset="-122"/>
                  </a:rPr>
                  <a:t>年</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月</a:t>
                </a:r>
                <a:r>
                  <a:rPr lang="en-US" altLang="zh-CN" sz="2800" dirty="0">
                    <a:effectLst/>
                    <a:latin typeface="Times New Roman" panose="02020603050405020304" pitchFamily="18" charset="0"/>
                    <a:ea typeface="宋体" panose="02010600030101010101" pitchFamily="2" charset="-122"/>
                  </a:rPr>
                  <a:t>20</a:t>
                </a:r>
                <a:r>
                  <a:rPr lang="zh-CN" altLang="zh-CN" sz="2800" dirty="0">
                    <a:effectLst/>
                    <a:latin typeface="Times New Roman" panose="02020603050405020304" pitchFamily="18" charset="0"/>
                    <a:ea typeface="宋体" panose="02010600030101010101" pitchFamily="2" charset="-122"/>
                  </a:rPr>
                  <a:t>日，我国自主设计全超导托卡马克核聚变实验装置</a:t>
                </a:r>
                <a:r>
                  <a:rPr lang="en-US" altLang="zh-CN" sz="2800" dirty="0">
                    <a:effectLst/>
                    <a:latin typeface="Times New Roman" panose="02020603050405020304" pitchFamily="18" charset="0"/>
                    <a:ea typeface="宋体" panose="02010600030101010101" pitchFamily="2" charset="-122"/>
                  </a:rPr>
                  <a:t>(EAST)</a:t>
                </a:r>
                <a:r>
                  <a:rPr lang="zh-CN" altLang="zh-CN" sz="2800" dirty="0">
                    <a:effectLst/>
                    <a:latin typeface="Times New Roman" panose="02020603050405020304" pitchFamily="18" charset="0"/>
                    <a:ea typeface="宋体" panose="02010600030101010101" pitchFamily="2" charset="-122"/>
                  </a:rPr>
                  <a:t>创造了新</a:t>
                </a:r>
                <a:r>
                  <a:rPr lang="zh-CN" altLang="zh-CN" sz="2800">
                    <a:effectLst/>
                    <a:latin typeface="Times New Roman" panose="02020603050405020304" pitchFamily="18" charset="0"/>
                    <a:ea typeface="宋体" panose="02010600030101010101" pitchFamily="2" charset="-122"/>
                  </a:rPr>
                  <a:t>的</a:t>
                </a:r>
                <a:r>
                  <a:rPr lang="zh-CN" altLang="zh-CN" sz="2800" smtClean="0">
                    <a:effectLst/>
                    <a:latin typeface="Times New Roman" panose="02020603050405020304" pitchFamily="18" charset="0"/>
                    <a:ea typeface="宋体" panose="02010600030101010101" pitchFamily="2" charset="-122"/>
                  </a:rPr>
                  <a:t>世界</a:t>
                </a:r>
                <a:r>
                  <a:rPr lang="zh-CN" altLang="en-US" sz="2800" smtClean="0">
                    <a:effectLst/>
                    <a:latin typeface="Times New Roman" panose="02020603050405020304" pitchFamily="18" charset="0"/>
                    <a:ea typeface="宋体" panose="02010600030101010101" pitchFamily="2" charset="-122"/>
                  </a:rPr>
                  <a:t>纪录</a:t>
                </a:r>
                <a:r>
                  <a:rPr lang="zh-CN" altLang="zh-CN" sz="2800" smtClean="0">
                    <a:effectLst/>
                    <a:latin typeface="Times New Roman" panose="02020603050405020304" pitchFamily="18" charset="0"/>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实现了</a:t>
                </a:r>
                <a:r>
                  <a:rPr lang="en-US" altLang="zh-CN" sz="2800" dirty="0">
                    <a:effectLst/>
                    <a:latin typeface="Times New Roman" panose="02020603050405020304" pitchFamily="18" charset="0"/>
                    <a:ea typeface="宋体" panose="02010600030101010101" pitchFamily="2" charset="-122"/>
                  </a:rPr>
                  <a:t>1</a:t>
                </a:r>
                <a:r>
                  <a:rPr lang="zh-CN" altLang="zh-CN" sz="2800" dirty="0">
                    <a:effectLst/>
                    <a:latin typeface="Times New Roman" panose="02020603050405020304" pitchFamily="18" charset="0"/>
                    <a:ea typeface="宋体" panose="02010600030101010101" pitchFamily="2" charset="-122"/>
                  </a:rPr>
                  <a:t>亿摄氏度稳态长脉冲高约束模等离子体运行</a:t>
                </a:r>
                <a:r>
                  <a:rPr lang="en-US" altLang="zh-CN" sz="2800" dirty="0">
                    <a:effectLst/>
                    <a:latin typeface="Times New Roman" panose="02020603050405020304" pitchFamily="18" charset="0"/>
                    <a:ea typeface="宋体" panose="02010600030101010101" pitchFamily="2" charset="-122"/>
                  </a:rPr>
                  <a:t>1 066</a:t>
                </a:r>
                <a:r>
                  <a:rPr lang="zh-CN" altLang="zh-CN" sz="2800" dirty="0">
                    <a:effectLst/>
                    <a:latin typeface="Times New Roman" panose="02020603050405020304" pitchFamily="18" charset="0"/>
                    <a:ea typeface="宋体" panose="02010600030101010101" pitchFamily="2" charset="-122"/>
                  </a:rPr>
                  <a:t>秒。该装置中的核反应方程为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2</m:t>
                        </m:r>
                      </m:sup>
                    </m:sSubSup>
                  </m:oMath>
                </a14:m>
                <a:r>
                  <a:rPr lang="en-US" altLang="zh-CN" sz="2800" dirty="0">
                    <a:effectLst/>
                    <a:latin typeface="Times New Roman" panose="02020603050405020304" pitchFamily="18" charset="0"/>
                    <a:ea typeface="宋体" panose="02010600030101010101" pitchFamily="2" charset="-122"/>
                  </a:rPr>
                  <a:t>H+</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3</m:t>
                        </m:r>
                      </m:sup>
                    </m:sSubSup>
                  </m:oMath>
                </a14:m>
                <a:r>
                  <a:rPr lang="en-US" altLang="zh-CN" sz="2800" dirty="0">
                    <a:effectLst/>
                    <a:latin typeface="Times New Roman" panose="02020603050405020304" pitchFamily="18" charset="0"/>
                    <a:ea typeface="宋体" panose="02010600030101010101" pitchFamily="2" charset="-122"/>
                  </a:rPr>
                  <a:t>H</a:t>
                </a:r>
                <a:endParaRPr lang="en-US" altLang="zh-CN" sz="2800" dirty="0" smtClean="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zh-CN" altLang="zh-CN" sz="2800" dirty="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m:t>
                        </m:r>
                      </m:sub>
                      <m:sup>
                        <m:r>
                          <a:rPr lang="en-US" altLang="zh-CN" sz="2800">
                            <a:effectLst/>
                            <a:latin typeface="Cambria Math" panose="02040503050406030204" pitchFamily="18" charset="0"/>
                            <a:ea typeface="宋体" panose="02010600030101010101" pitchFamily="2" charset="-122"/>
                          </a:rPr>
                          <m:t>4</m:t>
                        </m:r>
                      </m:sup>
                    </m:sSubSup>
                  </m:oMath>
                </a14:m>
                <a:r>
                  <a:rPr lang="en-US" altLang="zh-CN" sz="2800" dirty="0" err="1">
                    <a:effectLst/>
                    <a:latin typeface="Times New Roman" panose="02020603050405020304" pitchFamily="18" charset="0"/>
                    <a:ea typeface="宋体" panose="02010600030101010101" pitchFamily="2" charset="-122"/>
                  </a:rPr>
                  <a:t>He+X</a:t>
                </a:r>
                <a:r>
                  <a:rPr lang="zh-CN" altLang="zh-CN" sz="2800" dirty="0">
                    <a:effectLst/>
                    <a:latin typeface="Times New Roman" panose="02020603050405020304" pitchFamily="18" charset="0"/>
                    <a:ea typeface="宋体" panose="02010600030101010101" pitchFamily="2" charset="-122"/>
                  </a:rPr>
                  <a:t>，其中</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3</m:t>
                        </m:r>
                      </m:sup>
                    </m:sSubSup>
                  </m:oMath>
                </a14:m>
                <a:r>
                  <a:rPr lang="en-US" altLang="zh-CN" sz="2800" dirty="0">
                    <a:effectLst/>
                    <a:latin typeface="Times New Roman" panose="02020603050405020304" pitchFamily="18" charset="0"/>
                    <a:ea typeface="宋体" panose="02010600030101010101" pitchFamily="2" charset="-122"/>
                  </a:rPr>
                  <a:t>H</a:t>
                </a:r>
                <a:r>
                  <a:rPr lang="zh-CN" altLang="zh-CN" sz="2800" dirty="0">
                    <a:effectLst/>
                    <a:latin typeface="Times New Roman" panose="02020603050405020304" pitchFamily="18" charset="0"/>
                    <a:ea typeface="宋体" panose="02010600030101010101" pitchFamily="2" charset="-122"/>
                  </a:rPr>
                  <a:t>可以用中子轰击</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3</m:t>
                        </m:r>
                      </m:sub>
                      <m:sup>
                        <m:r>
                          <a:rPr lang="en-US" altLang="zh-CN" sz="2800">
                            <a:effectLst/>
                            <a:latin typeface="Cambria Math" panose="02040503050406030204" pitchFamily="18" charset="0"/>
                            <a:ea typeface="宋体" panose="02010600030101010101" pitchFamily="2" charset="-122"/>
                          </a:rPr>
                          <m:t>6</m:t>
                        </m:r>
                      </m:sup>
                    </m:sSubSup>
                  </m:oMath>
                </a14:m>
                <a:r>
                  <a:rPr lang="en-US" altLang="zh-CN" sz="2800" dirty="0">
                    <a:effectLst/>
                    <a:latin typeface="Times New Roman" panose="02020603050405020304" pitchFamily="18" charset="0"/>
                    <a:ea typeface="宋体" panose="02010600030101010101" pitchFamily="2" charset="-122"/>
                  </a:rPr>
                  <a:t>Li</a:t>
                </a:r>
                <a:r>
                  <a:rPr lang="zh-CN" altLang="zh-CN" sz="2800" dirty="0">
                    <a:effectLst/>
                    <a:latin typeface="Times New Roman" panose="02020603050405020304" pitchFamily="18" charset="0"/>
                    <a:ea typeface="宋体" panose="02010600030101010101" pitchFamily="2" charset="-122"/>
                  </a:rPr>
                  <a:t>得到，下列说法正确的是</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A.</a:t>
                </a:r>
                <a:r>
                  <a:rPr lang="zh-CN" altLang="zh-CN" sz="2800" dirty="0">
                    <a:effectLst/>
                    <a:latin typeface="Times New Roman" panose="02020603050405020304" pitchFamily="18" charset="0"/>
                    <a:ea typeface="宋体" panose="02010600030101010101" pitchFamily="2" charset="-122"/>
                  </a:rPr>
                  <a:t>该核反应方程中</a:t>
                </a:r>
                <a:r>
                  <a:rPr lang="en-US" altLang="zh-CN" sz="2800" dirty="0">
                    <a:effectLst/>
                    <a:latin typeface="Times New Roman" panose="02020603050405020304" pitchFamily="18" charset="0"/>
                    <a:ea typeface="宋体" panose="02010600030101010101" pitchFamily="2" charset="-122"/>
                  </a:rPr>
                  <a:t>X</a:t>
                </a:r>
                <a:r>
                  <a:rPr lang="zh-CN" altLang="zh-CN" sz="2800" dirty="0">
                    <a:effectLst/>
                    <a:latin typeface="Times New Roman" panose="02020603050405020304" pitchFamily="18" charset="0"/>
                    <a:ea typeface="宋体" panose="02010600030101010101" pitchFamily="2" charset="-122"/>
                  </a:rPr>
                  <a:t>是质子</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B.</a:t>
                </a:r>
                <a:r>
                  <a:rPr lang="zh-CN" altLang="zh-CN" sz="2800" dirty="0">
                    <a:effectLst/>
                    <a:latin typeface="Times New Roman" panose="02020603050405020304" pitchFamily="18" charset="0"/>
                    <a:ea typeface="宋体" panose="02010600030101010101" pitchFamily="2" charset="-122"/>
                  </a:rPr>
                  <a:t>该核反应满足电荷数守恒和质量守恒</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C.</a:t>
                </a:r>
                <a14:m>
                  <m:oMath xmlns:m="http://schemas.openxmlformats.org/officeDocument/2006/math">
                    <m:sPre>
                      <m:sPrePr>
                        <m:ctrlPr>
                          <a:rPr lang="zh-CN" altLang="zh-CN" sz="2800" i="1">
                            <a:effectLst/>
                            <a:latin typeface="Cambria Math" panose="02040503050406030204" pitchFamily="18" charset="0"/>
                            <a:ea typeface="Cambria Math" panose="02040503050406030204" pitchFamily="18" charset="0"/>
                          </a:rPr>
                        </m:ctrlPr>
                      </m:sPrePr>
                      <m:sub>
                        <m:r>
                          <a:rPr lang="en-US" altLang="zh-CN" sz="2800" i="1">
                            <a:effectLst/>
                            <a:latin typeface="Cambria Math" panose="02040503050406030204" pitchFamily="18" charset="0"/>
                            <a:ea typeface="宋体" panose="02010600030101010101" pitchFamily="2" charset="-122"/>
                          </a:rPr>
                          <m:t>2</m:t>
                        </m:r>
                      </m:sub>
                      <m:sup>
                        <m:r>
                          <a:rPr lang="en-US" altLang="zh-CN" sz="2800" i="1">
                            <a:effectLst/>
                            <a:latin typeface="Cambria Math" panose="02040503050406030204" pitchFamily="18" charset="0"/>
                            <a:ea typeface="宋体" panose="02010600030101010101" pitchFamily="2" charset="-122"/>
                          </a:rPr>
                          <m:t>4</m:t>
                        </m:r>
                      </m:sup>
                      <m:e>
                        <m:r>
                          <m:rPr>
                            <m:sty m:val="p"/>
                          </m:rPr>
                          <a:rPr lang="en-US" altLang="zh-CN" sz="2800">
                            <a:effectLst/>
                            <a:latin typeface="Cambria Math" panose="02040503050406030204" pitchFamily="18" charset="0"/>
                            <a:ea typeface="宋体" panose="02010600030101010101" pitchFamily="2" charset="-122"/>
                          </a:rPr>
                          <m:t>He</m:t>
                        </m:r>
                      </m:e>
                    </m:sPre>
                  </m:oMath>
                </a14:m>
                <a:r>
                  <a:rPr lang="zh-CN" altLang="zh-CN" sz="2800" dirty="0">
                    <a:effectLst/>
                    <a:latin typeface="Times New Roman" panose="02020603050405020304" pitchFamily="18" charset="0"/>
                    <a:ea typeface="宋体" panose="02010600030101010101" pitchFamily="2" charset="-122"/>
                  </a:rPr>
                  <a:t>的比结合能大于</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3</m:t>
                        </m:r>
                      </m:sup>
                    </m:sSubSup>
                  </m:oMath>
                </a14:m>
                <a:r>
                  <a:rPr lang="en-US" altLang="zh-CN" sz="2800" dirty="0">
                    <a:effectLst/>
                    <a:latin typeface="Times New Roman" panose="02020603050405020304" pitchFamily="18" charset="0"/>
                    <a:ea typeface="宋体" panose="02010600030101010101" pitchFamily="2" charset="-122"/>
                  </a:rPr>
                  <a:t>H</a:t>
                </a:r>
                <a:r>
                  <a:rPr lang="zh-CN" altLang="zh-CN" sz="2800" dirty="0">
                    <a:effectLst/>
                    <a:latin typeface="Times New Roman" panose="02020603050405020304" pitchFamily="18" charset="0"/>
                    <a:ea typeface="宋体" panose="02010600030101010101" pitchFamily="2" charset="-122"/>
                  </a:rPr>
                  <a:t>的比结合能</a:t>
                </a:r>
                <a:endParaRPr lang="zh-CN" altLang="zh-CN" sz="1100" dirty="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D.</a:t>
                </a:r>
                <a:r>
                  <a:rPr lang="zh-CN" altLang="zh-CN" sz="2800" dirty="0">
                    <a:effectLst/>
                    <a:latin typeface="Times New Roman" panose="02020603050405020304" pitchFamily="18" charset="0"/>
                    <a:ea typeface="宋体" panose="02010600030101010101" pitchFamily="2" charset="-122"/>
                  </a:rPr>
                  <a:t>用中子轰击</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3</m:t>
                        </m:r>
                      </m:sub>
                      <m:sup>
                        <m:r>
                          <a:rPr lang="en-US" altLang="zh-CN" sz="2800">
                            <a:effectLst/>
                            <a:latin typeface="Cambria Math" panose="02040503050406030204" pitchFamily="18" charset="0"/>
                            <a:ea typeface="宋体" panose="02010600030101010101" pitchFamily="2" charset="-122"/>
                          </a:rPr>
                          <m:t>6</m:t>
                        </m:r>
                      </m:sup>
                    </m:sSubSup>
                  </m:oMath>
                </a14:m>
                <a:r>
                  <a:rPr lang="en-US" altLang="zh-CN" sz="2800" dirty="0">
                    <a:effectLst/>
                    <a:latin typeface="Times New Roman" panose="02020603050405020304" pitchFamily="18" charset="0"/>
                    <a:ea typeface="宋体" panose="02010600030101010101" pitchFamily="2" charset="-122"/>
                  </a:rPr>
                  <a:t>Li</a:t>
                </a:r>
                <a:r>
                  <a:rPr lang="zh-CN" altLang="zh-CN" sz="2800" dirty="0">
                    <a:effectLst/>
                    <a:latin typeface="Times New Roman" panose="02020603050405020304" pitchFamily="18" charset="0"/>
                    <a:ea typeface="宋体" panose="02010600030101010101" pitchFamily="2" charset="-122"/>
                  </a:rPr>
                  <a:t>还能得到</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m:t>
                        </m:r>
                      </m:sub>
                      <m:sup>
                        <m:r>
                          <a:rPr lang="en-US" altLang="zh-CN" sz="2800">
                            <a:effectLst/>
                            <a:latin typeface="Cambria Math" panose="02040503050406030204" pitchFamily="18" charset="0"/>
                            <a:ea typeface="宋体" panose="02010600030101010101" pitchFamily="2" charset="-122"/>
                          </a:rPr>
                          <m:t>4</m:t>
                        </m:r>
                      </m:sup>
                    </m:sSubSup>
                  </m:oMath>
                </a14:m>
                <a:r>
                  <a:rPr lang="en-US" altLang="zh-CN" sz="2800" dirty="0">
                    <a:effectLst/>
                    <a:latin typeface="Times New Roman" panose="02020603050405020304" pitchFamily="18" charset="0"/>
                    <a:ea typeface="宋体" panose="02010600030101010101" pitchFamily="2" charset="-122"/>
                  </a:rPr>
                  <a:t>He</a:t>
                </a:r>
                <a:r>
                  <a:rPr lang="zh-CN" altLang="zh-CN" sz="2800" dirty="0">
                    <a:effectLst/>
                    <a:latin typeface="Times New Roman" panose="02020603050405020304" pitchFamily="18" charset="0"/>
                    <a:ea typeface="宋体" panose="02010600030101010101" pitchFamily="2" charset="-122"/>
                  </a:rPr>
                  <a:t>，该反应属于核聚变</a:t>
                </a:r>
                <a:endParaRPr lang="zh-CN" altLang="zh-CN" sz="1100" dirty="0">
                  <a:effectLst/>
                  <a:latin typeface="Times New Roman" panose="02020603050405020304" pitchFamily="18" charset="0"/>
                  <a:ea typeface="宋体" panose="02010600030101010101" pitchFamily="2" charset="-122"/>
                </a:endParaRPr>
              </a:p>
            </p:txBody>
          </p:sp>
        </mc:Choice>
        <mc:Fallback>
          <p:sp>
            <p:nvSpPr>
              <p:cNvPr id="15" name="矩形 14"/>
              <p:cNvSpPr>
                <a:spLocks noRot="1" noChangeAspect="1" noMove="1" noResize="1" noEditPoints="1" noAdjustHandles="1" noChangeArrowheads="1" noChangeShapeType="1" noTextEdit="1"/>
              </p:cNvSpPr>
              <p:nvPr/>
            </p:nvSpPr>
            <p:spPr>
              <a:xfrm>
                <a:off x="389206" y="261442"/>
                <a:ext cx="11412000" cy="5346824"/>
              </a:xfrm>
              <a:prstGeom prst="rect">
                <a:avLst/>
              </a:prstGeom>
              <a:blipFill rotWithShape="0">
                <a:blip r:embed="rId2"/>
                <a:stretch>
                  <a:fillRect l="-855" r="-53" b="-456"/>
                </a:stretch>
              </a:blipFill>
            </p:spPr>
            <p:txBody>
              <a:bodyPr/>
              <a:lstStyle/>
              <a:p>
                <a:r>
                  <a:rPr lang="zh-CN" altLang="en-US">
                    <a:noFill/>
                  </a:rPr>
                  <a:t> </a:t>
                </a:r>
              </a:p>
            </p:txBody>
          </p:sp>
        </mc:Fallback>
      </mc:AlternateContent>
      <p:sp>
        <p:nvSpPr>
          <p:cNvPr id="23" name="TextBox 14"/>
          <p:cNvSpPr txBox="1"/>
          <p:nvPr/>
        </p:nvSpPr>
        <p:spPr>
          <a:xfrm>
            <a:off x="281608" y="4149874"/>
            <a:ext cx="71930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圆角矩形 2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7" name="圆角矩形 16">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8" name="圆角矩形 2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6" action="ppaction://hlinksldjump"/>
          </p:cNvPr>
          <p:cNvSpPr/>
          <p:nvPr/>
        </p:nvSpPr>
        <p:spPr>
          <a:xfrm>
            <a:off x="386737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5</a:t>
            </a:r>
            <a:endParaRPr kumimoji="1" lang="zh-CN" altLang="en-US" sz="1600" kern="0" dirty="0">
              <a:solidFill>
                <a:schemeClr val="bg1"/>
              </a:solidFill>
              <a:latin typeface="Arial" panose="020B0604020202020204"/>
              <a:ea typeface="微软雅黑" panose="020B0503020204020204" charset="-122"/>
            </a:endParaRPr>
          </a:p>
        </p:txBody>
      </p:sp>
      <p:sp>
        <p:nvSpPr>
          <p:cNvPr id="33" name="圆角矩形 32">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7" name="组合 16"/>
          <p:cNvGrpSpPr/>
          <p:nvPr/>
        </p:nvGrpSpPr>
        <p:grpSpPr>
          <a:xfrm>
            <a:off x="0" y="261442"/>
            <a:ext cx="11855846" cy="5796490"/>
            <a:chOff x="0" y="189434"/>
            <a:chExt cx="11855846" cy="5796490"/>
          </a:xfrm>
        </p:grpSpPr>
        <mc:AlternateContent xmlns:mc="http://schemas.openxmlformats.org/markup-compatibility/2006" xmlns:a14="http://schemas.microsoft.com/office/drawing/2010/main">
          <mc:Choice Requires="a14">
            <p:sp>
              <p:nvSpPr>
                <p:cNvPr id="21" name="矩形 20"/>
                <p:cNvSpPr/>
                <p:nvPr/>
              </p:nvSpPr>
              <p:spPr>
                <a:xfrm>
                  <a:off x="389206" y="696399"/>
                  <a:ext cx="11466640" cy="5289525"/>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由质量数和电荷数守恒得</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的电荷数为</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，质量数为</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，所以</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为中子，故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核反应</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满足电荷数守恒，但由于核反应过程中有质量亏损，会以能量的形式释放出来，所以不满足质量守恒，而是满足质量数守恒，故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反应</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释放能量，生成物比反应物更加稳定，所以</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up>
                      </m:sSubSup>
                    </m:oMath>
                  </a14:m>
                  <a:r>
                    <a:rPr lang="en-US" altLang="zh-CN" sz="2800">
                      <a:effectLst/>
                      <a:latin typeface="Times New Roman" panose="02020603050405020304" pitchFamily="18" charset="0"/>
                      <a:ea typeface="宋体" panose="02010600030101010101" pitchFamily="2" charset="-122"/>
                    </a:rPr>
                    <a:t>He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的比结合能大于</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up>
                      </m:sSubSup>
                    </m:oMath>
                  </a14:m>
                  <a:r>
                    <a:rPr lang="en-US" altLang="zh-CN" sz="2800">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的比结合能，故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用</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中子轰击</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m:t>
                          </m:r>
                        </m:sup>
                      </m:sSubSup>
                    </m:oMath>
                  </a14:m>
                  <a:r>
                    <a:rPr lang="en-US" altLang="zh-CN" sz="2800">
                      <a:effectLst/>
                      <a:latin typeface="Times New Roman" panose="02020603050405020304" pitchFamily="18" charset="0"/>
                      <a:ea typeface="宋体" panose="02010600030101010101" pitchFamily="2" charset="-122"/>
                    </a:rPr>
                    <a:t>Li</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的反应属于人工核转变，核聚变是质量较小的核结合成质量较大的核的反应，故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389206" y="696399"/>
                  <a:ext cx="11466640" cy="5289525"/>
                </a:xfrm>
                <a:prstGeom prst="rect">
                  <a:avLst/>
                </a:prstGeom>
                <a:blipFill rotWithShape="0">
                  <a:blip r:embed="rId14"/>
                  <a:stretch>
                    <a:fillRect l="-1116" r="-1063" b="-806"/>
                  </a:stretch>
                </a:blipFill>
              </p:spPr>
              <p:txBody>
                <a:bodyPr/>
                <a:lstStyle/>
                <a:p>
                  <a:r>
                    <a:rPr lang="zh-CN" altLang="en-US">
                      <a:noFill/>
                    </a:rPr>
                    <a:t> </a:t>
                  </a:r>
                </a:p>
              </p:txBody>
            </p:sp>
          </mc:Fallback>
        </mc:AlternateContent>
        <p:grpSp>
          <p:nvGrpSpPr>
            <p:cNvPr id="22" name="组合 21"/>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6" name="直接连接符 35"/>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3" name="圆角矩形 22">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1" name="圆角矩形 40">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2314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矩形 13"/>
              <p:cNvSpPr/>
              <p:nvPr/>
            </p:nvSpPr>
            <p:spPr>
              <a:xfrm>
                <a:off x="341020" y="477466"/>
                <a:ext cx="11412000" cy="5933716"/>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1.</a:t>
                </a:r>
                <a:r>
                  <a:rPr lang="zh-CN" altLang="zh-CN" sz="2800" b="1" kern="100">
                    <a:latin typeface="+mn-ea"/>
                    <a:cs typeface="Courier New" panose="02070309020205020404" pitchFamily="49" charset="0"/>
                  </a:rPr>
                  <a:t>光子的能量和动量</a:t>
                </a:r>
              </a:p>
              <a:p>
                <a:pPr>
                  <a:lnSpc>
                    <a:spcPct val="150000"/>
                  </a:lnSpc>
                  <a:spcAft>
                    <a:spcPts val="0"/>
                  </a:spcAft>
                  <a:tabLst>
                    <a:tab pos="2790825" algn="l"/>
                    <a:tab pos="4231005" algn="l"/>
                  </a:tabLst>
                </a:pPr>
                <a:r>
                  <a:rPr lang="zh-CN" altLang="zh-CN" sz="2800">
                    <a:effectLst/>
                    <a:latin typeface="Times New Roman" panose="02020603050405020304" pitchFamily="18" charset="0"/>
                    <a:ea typeface="宋体" panose="02010600030101010101" pitchFamily="2" charset="-122"/>
                  </a:rPr>
                  <a:t>光子既具有波动性，又具有粒子性。光子的能量</a:t>
                </a:r>
                <a:r>
                  <a:rPr lang="en-US" altLang="zh-CN" sz="2800" i="1">
                    <a:effectLst/>
                    <a:latin typeface="Times New Roman" panose="02020603050405020304" pitchFamily="18" charset="0"/>
                    <a:ea typeface="宋体" panose="02010600030101010101" pitchFamily="2" charset="-122"/>
                  </a:rPr>
                  <a:t>ε</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zh-CN" altLang="zh-CN" sz="2800">
                    <a:effectLst/>
                    <a:latin typeface="Times New Roman" panose="02020603050405020304" pitchFamily="18" charset="0"/>
                    <a:ea typeface="宋体" panose="02010600030101010101" pitchFamily="2" charset="-122"/>
                  </a:rPr>
                  <a:t>，光子的动量</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m:t>
                        </m:r>
                      </m:num>
                      <m:den>
                        <m:r>
                          <a:rPr lang="en-US" altLang="zh-CN" sz="2800" i="1">
                            <a:effectLst/>
                            <a:latin typeface="Cambria Math" panose="02040503050406030204" pitchFamily="18" charset="0"/>
                            <a:ea typeface="宋体" panose="02010600030101010101" pitchFamily="2" charset="-122"/>
                          </a:rPr>
                          <m:t>𝜆</m:t>
                        </m:r>
                      </m:den>
                    </m:f>
                  </m:oMath>
                </a14:m>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b="1" kern="100">
                    <a:latin typeface="+mn-ea"/>
                    <a:cs typeface="Courier New" panose="02070309020205020404" pitchFamily="49" charset="0"/>
                  </a:rPr>
                  <a:t>2.</a:t>
                </a:r>
                <a:r>
                  <a:rPr lang="zh-CN" altLang="zh-CN" sz="2800" b="1" kern="100">
                    <a:latin typeface="+mn-ea"/>
                    <a:cs typeface="Courier New" panose="02070309020205020404" pitchFamily="49" charset="0"/>
                  </a:rPr>
                  <a:t>物质波</a:t>
                </a: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任何运动着的物体，小到电子、质子，大到太阳、行星，都存在波动性，其波长</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m:t>
                        </m:r>
                      </m:num>
                      <m:den>
                        <m:r>
                          <a:rPr lang="en-US" altLang="zh-CN" sz="2800" i="1">
                            <a:effectLst/>
                            <a:latin typeface="Cambria Math" panose="02040503050406030204" pitchFamily="18" charset="0"/>
                            <a:ea typeface="宋体" panose="02010600030101010101" pitchFamily="2" charset="-122"/>
                          </a:rPr>
                          <m:t>𝑝</m:t>
                        </m:r>
                      </m:den>
                    </m:f>
                  </m:oMath>
                </a14:m>
                <a:r>
                  <a:rPr lang="zh-CN" altLang="zh-CN" sz="2800">
                    <a:effectLst/>
                    <a:latin typeface="Times New Roman" panose="02020603050405020304" pitchFamily="18" charset="0"/>
                    <a:ea typeface="宋体" panose="02010600030101010101" pitchFamily="2" charset="-122"/>
                  </a:rPr>
                  <a:t>。</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宋体" panose="02010600030101010101" pitchFamily="2" charset="-122"/>
                  </a:rPr>
                  <a:t>德布罗意假说是光的波粒二象性的一种推广，即光子与实物粒子都既具有粒子性，也都具有波动性，与光子对应的是电磁波，与实物粒子对应的是物质波。</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14" name="矩形 13"/>
              <p:cNvSpPr>
                <a:spLocks noRot="1" noChangeAspect="1" noMove="1" noResize="1" noEditPoints="1" noAdjustHandles="1" noChangeArrowheads="1" noChangeShapeType="1" noTextEdit="1"/>
              </p:cNvSpPr>
              <p:nvPr/>
            </p:nvSpPr>
            <p:spPr>
              <a:xfrm>
                <a:off x="341020" y="477466"/>
                <a:ext cx="11412000" cy="5933716"/>
              </a:xfrm>
              <a:prstGeom prst="rect">
                <a:avLst/>
              </a:prstGeom>
              <a:blipFill rotWithShape="0">
                <a:blip r:embed="rId2"/>
                <a:stretch>
                  <a:fillRect l="-855" r="-395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5168952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237318"/>
            <a:ext cx="11412000" cy="5940063"/>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6.</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安徽省模拟</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北斗二期导航系统的</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心脏</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是上海天文台自主研发的星载氢原子钟，它是利用氢原子能级跃迁时辐射出来的电磁波去控制校准石英钟的。如图为氢原子能级图，则下列说法正确的是</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氢原子从低能级向高能级跃迁时辐射光子</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大量处于</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能级的氢原子向低能级跃迁时</a:t>
            </a:r>
            <a:r>
              <a:rPr lang="zh-CN" altLang="zh-CN" sz="2800" smtClean="0">
                <a:latin typeface="Times New Roman" panose="02020603050405020304" pitchFamily="18" charset="0"/>
                <a:ea typeface="宋体" panose="02010600030101010101" pitchFamily="2" charset="-122"/>
              </a:rPr>
              <a:t>，</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形成</a:t>
            </a:r>
            <a:r>
              <a:rPr lang="zh-CN" altLang="zh-CN" sz="2800">
                <a:latin typeface="Times New Roman" panose="02020603050405020304" pitchFamily="18" charset="0"/>
                <a:ea typeface="宋体" panose="02010600030101010101" pitchFamily="2" charset="-122"/>
              </a:rPr>
              <a:t>的线状光谱总共有</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宋体" panose="02010600030101010101" pitchFamily="2" charset="-122"/>
              </a:rPr>
              <a:t>条亮线</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大量处于</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宋体" panose="02010600030101010101" pitchFamily="2" charset="-122"/>
              </a:rPr>
              <a:t>能级的氢原子辐射出来的</a:t>
            </a:r>
            <a:r>
              <a:rPr lang="zh-CN" altLang="zh-CN" sz="2800" smtClean="0">
                <a:latin typeface="Times New Roman" panose="02020603050405020304" pitchFamily="18" charset="0"/>
                <a:ea typeface="宋体" panose="02010600030101010101" pitchFamily="2" charset="-122"/>
              </a:rPr>
              <a:t>光子</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中</a:t>
            </a:r>
            <a:r>
              <a:rPr lang="zh-CN" altLang="zh-CN" sz="2800">
                <a:latin typeface="Times New Roman" panose="02020603050405020304" pitchFamily="18" charset="0"/>
                <a:ea typeface="宋体" panose="02010600030101010101" pitchFamily="2" charset="-122"/>
              </a:rPr>
              <a:t>，波长最长的光子能量为</a:t>
            </a:r>
            <a:r>
              <a:rPr lang="en-US" altLang="zh-CN" sz="2800">
                <a:latin typeface="Times New Roman" panose="02020603050405020304" pitchFamily="18" charset="0"/>
                <a:ea typeface="宋体" panose="02010600030101010101" pitchFamily="2" charset="-122"/>
              </a:rPr>
              <a:t>0.66 eV</a:t>
            </a:r>
            <a:endParaRPr lang="zh-CN" altLang="zh-CN" sz="105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用大量能量为</a:t>
            </a:r>
            <a:r>
              <a:rPr lang="en-US" altLang="zh-CN" sz="2800">
                <a:latin typeface="Times New Roman" panose="02020603050405020304" pitchFamily="18" charset="0"/>
                <a:ea typeface="宋体" panose="02010600030101010101" pitchFamily="2" charset="-122"/>
              </a:rPr>
              <a:t>3.6 eV</a:t>
            </a:r>
            <a:r>
              <a:rPr lang="zh-CN" altLang="zh-CN" sz="2800">
                <a:latin typeface="Times New Roman" panose="02020603050405020304" pitchFamily="18" charset="0"/>
                <a:ea typeface="宋体" panose="02010600030101010101" pitchFamily="2" charset="-122"/>
              </a:rPr>
              <a:t>的光子持续照射处于基态的氢原子，可使其电离</a:t>
            </a:r>
            <a:endParaRPr lang="zh-CN" altLang="zh-CN" sz="1050">
              <a:effectLst/>
              <a:latin typeface="Times New Roman" panose="02020603050405020304" pitchFamily="18" charset="0"/>
              <a:ea typeface="宋体" panose="02010600030101010101" pitchFamily="2" charset="-122"/>
            </a:endParaRPr>
          </a:p>
        </p:txBody>
      </p:sp>
      <p:sp>
        <p:nvSpPr>
          <p:cNvPr id="23" name="TextBox 14"/>
          <p:cNvSpPr txBox="1"/>
          <p:nvPr/>
        </p:nvSpPr>
        <p:spPr>
          <a:xfrm>
            <a:off x="272083" y="4121299"/>
            <a:ext cx="730696"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628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pic>
        <p:nvPicPr>
          <p:cNvPr id="18" name="image225.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11430" y="2205658"/>
            <a:ext cx="3289901" cy="2908895"/>
          </a:xfrm>
          <a:prstGeom prst="rect">
            <a:avLst/>
          </a:prstGeom>
          <a:noFill/>
          <a:ln>
            <a:noFill/>
          </a:ln>
        </p:spPr>
      </p:pic>
      <p:sp>
        <p:nvSpPr>
          <p:cNvPr id="21" name="圆角矩形 20">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3" name="圆角矩形 32">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6283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6</a:t>
            </a:r>
            <a:endParaRPr kumimoji="1" lang="zh-CN" altLang="en-US" sz="1600" kern="0" dirty="0">
              <a:solidFill>
                <a:schemeClr val="bg1"/>
              </a:solidFill>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18" name="组合 17"/>
          <p:cNvGrpSpPr/>
          <p:nvPr/>
        </p:nvGrpSpPr>
        <p:grpSpPr>
          <a:xfrm>
            <a:off x="0" y="568524"/>
            <a:ext cx="11855846" cy="5055670"/>
            <a:chOff x="0" y="189434"/>
            <a:chExt cx="11855846" cy="5055670"/>
          </a:xfrm>
        </p:grpSpPr>
        <p:sp>
          <p:nvSpPr>
            <p:cNvPr id="20" name="矩形 19"/>
            <p:cNvSpPr/>
            <p:nvPr/>
          </p:nvSpPr>
          <p:spPr>
            <a:xfrm>
              <a:off x="389206" y="702257"/>
              <a:ext cx="11466640" cy="4542847"/>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氢原子从低能级向高能级跃迁时需要吸收光子，故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大量</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处于</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能级的氢原子向低能级跃迁时，形成的线状光谱总共有</a:t>
              </a:r>
              <a:r>
                <a:rPr lang="en-US" altLang="zh-CN" sz="2800">
                  <a:latin typeface="Times New Roman" panose="02020603050405020304" pitchFamily="18" charset="0"/>
                  <a:ea typeface="宋体" panose="02010600030101010101" pitchFamily="2" charset="-122"/>
                </a:rPr>
                <a:t>6</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条亮线，分别是</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3</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2</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3</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2</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能级之间跃迁产生的，故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大量</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处于</a:t>
              </a:r>
              <a:r>
                <a:rPr lang="en-US" altLang="zh-CN" sz="2800" i="1">
                  <a:latin typeface="Times New Roman" panose="02020603050405020304" pitchFamily="18" charset="0"/>
                  <a:ea typeface="宋体" panose="02010600030101010101" pitchFamily="2" charset="-122"/>
                </a:rPr>
                <a:t>n</a:t>
              </a:r>
              <a:r>
                <a:rPr lang="en-US" altLang="zh-CN" sz="2800">
                  <a:latin typeface="Times New Roman" panose="02020603050405020304" pitchFamily="18" charset="0"/>
                  <a:ea typeface="宋体" panose="02010600030101010101" pitchFamily="2" charset="-122"/>
                </a:rPr>
                <a:t>=4</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能级的氢原子辐射出来的光子中，波长最长的光子能量为</a:t>
              </a:r>
              <a:r>
                <a:rPr lang="en-US" altLang="zh-CN" sz="2800">
                  <a:latin typeface="Times New Roman" panose="02020603050405020304" pitchFamily="18" charset="0"/>
                  <a:ea typeface="宋体" panose="02010600030101010101" pitchFamily="2" charset="-122"/>
                </a:rPr>
                <a:t>4</a:t>
              </a:r>
              <a:r>
                <a:rPr lang="en-US" altLang="zh-CN" sz="2800">
                  <a:latin typeface="宋体" panose="02010600030101010101" pitchFamily="2" charset="-122"/>
                  <a:cs typeface="Times New Roman" panose="02020603050405020304" pitchFamily="18" charset="0"/>
                </a:rPr>
                <a:t>→</a:t>
              </a:r>
              <a:r>
                <a:rPr lang="en-US" altLang="zh-CN" sz="2800">
                  <a:latin typeface="Times New Roman" panose="02020603050405020304" pitchFamily="18" charset="0"/>
                  <a:ea typeface="宋体" panose="02010600030101010101" pitchFamily="2" charset="-122"/>
                </a:rPr>
                <a:t>3</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能级产生的，能量大小为</a:t>
              </a:r>
              <a:r>
                <a:rPr lang="en-US" altLang="zh-CN" sz="2800">
                  <a:latin typeface="Times New Roman" panose="02020603050405020304" pitchFamily="18" charset="0"/>
                  <a:ea typeface="宋体" panose="02010600030101010101" pitchFamily="2" charset="-122"/>
                </a:rPr>
                <a:t>0.66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eV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若</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想使处于基态的氢原子电离，光子的能量最小需要</a:t>
              </a:r>
              <a:r>
                <a:rPr lang="en-US" altLang="zh-CN" sz="2800">
                  <a:latin typeface="Times New Roman" panose="02020603050405020304" pitchFamily="18" charset="0"/>
                  <a:ea typeface="宋体" panose="02010600030101010101" pitchFamily="2" charset="-122"/>
                </a:rPr>
                <a:t>13.6</a:t>
              </a:r>
              <a:r>
                <a:rPr lang="en-US" altLang="zh-CN" sz="2800">
                  <a:latin typeface="Times New Roman" panose="02020603050405020304" pitchFamily="18" charset="0"/>
                  <a:ea typeface="楷体" panose="02010609060101010101" pitchFamily="49" charset="-122"/>
                </a:rPr>
                <a:t> </a:t>
              </a:r>
              <a:r>
                <a:rPr lang="en-US" altLang="zh-CN" sz="2800">
                  <a:latin typeface="Times New Roman" panose="02020603050405020304" pitchFamily="18" charset="0"/>
                  <a:ea typeface="宋体" panose="02010600030101010101" pitchFamily="2" charset="-122"/>
                </a:rPr>
                <a:t>eV</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21" name="组合 20"/>
            <p:cNvGrpSpPr/>
            <p:nvPr/>
          </p:nvGrpSpPr>
          <p:grpSpPr>
            <a:xfrm>
              <a:off x="0" y="189434"/>
              <a:ext cx="1439863" cy="424932"/>
              <a:chOff x="51643" y="755060"/>
              <a:chExt cx="1439863" cy="424932"/>
            </a:xfrm>
          </p:grpSpPr>
          <p:sp>
            <p:nvSpPr>
              <p:cNvPr id="24" name="矩形 2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6" name="组合 65"/>
              <p:cNvGrpSpPr>
                <a:grpSpLocks/>
              </p:cNvGrpSpPr>
              <p:nvPr/>
            </p:nvGrpSpPr>
            <p:grpSpPr bwMode="auto">
              <a:xfrm>
                <a:off x="1224676" y="886173"/>
                <a:ext cx="162478" cy="162211"/>
                <a:chOff x="3104" y="165"/>
                <a:chExt cx="276" cy="275"/>
              </a:xfrm>
            </p:grpSpPr>
            <p:cxnSp>
              <p:nvCxnSpPr>
                <p:cNvPr id="27" name="直接连接符 2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3" name="圆角矩形 22">
            <a:hlinkClick r:id="rId14"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0" name="圆角矩形 29">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81440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5" y="170384"/>
                <a:ext cx="11412000" cy="6071766"/>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7.</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河南安阳市一模</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波长为</a:t>
                </a:r>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宋体" panose="02010600030101010101" pitchFamily="2" charset="-122"/>
                  </a:rPr>
                  <a:t>的光子与一静止的电子发生碰撞后，光子的波长变为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宋体" panose="02010600030101010101" pitchFamily="2" charset="-122"/>
                  </a:rPr>
                  <a:t>。已知真空中光速为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，普朗克常量为</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宋体" panose="02010600030101010101" pitchFamily="2" charset="-122"/>
                  </a:rPr>
                  <a:t>，则下列说法正确的是</a:t>
                </a:r>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碰前光子的能量为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m:t>
                        </m:r>
                      </m:num>
                      <m:den>
                        <m:r>
                          <a:rPr lang="en-US" altLang="zh-CN" sz="2800" i="1">
                            <a:effectLst/>
                            <a:latin typeface="Cambria Math" panose="02040503050406030204" pitchFamily="18" charset="0"/>
                            <a:ea typeface="宋体" panose="02010600030101010101" pitchFamily="2" charset="-122"/>
                          </a:rPr>
                          <m:t>𝜆</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碰前光子的动量为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h𝑐</m:t>
                        </m:r>
                      </m:num>
                      <m:den>
                        <m:r>
                          <a:rPr lang="en-US" altLang="zh-CN" sz="2800" i="1">
                            <a:effectLst/>
                            <a:latin typeface="Cambria Math" panose="02040503050406030204" pitchFamily="18" charset="0"/>
                            <a:ea typeface="宋体" panose="02010600030101010101" pitchFamily="2" charset="-122"/>
                          </a:rPr>
                          <m:t>𝜆</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碰后光子的能量为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h</m:t>
                        </m:r>
                        <m:r>
                          <a:rPr lang="en-US" altLang="zh-CN" sz="2800" i="1">
                            <a:effectLst/>
                            <a:latin typeface="Cambria Math" panose="02040503050406030204" pitchFamily="18" charset="0"/>
                            <a:ea typeface="宋体" panose="02010600030101010101" pitchFamily="2" charset="-122"/>
                          </a:rPr>
                          <m:t>𝜆</m:t>
                        </m:r>
                      </m:num>
                      <m:den>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𝑐</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碰后光子的能量为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2</m:t>
                        </m:r>
                        <m:r>
                          <a:rPr lang="en-US" altLang="zh-CN" sz="2800" i="1">
                            <a:effectLst/>
                            <a:latin typeface="Cambria Math" panose="02040503050406030204" pitchFamily="18" charset="0"/>
                            <a:ea typeface="宋体" panose="02010600030101010101" pitchFamily="2" charset="-122"/>
                          </a:rPr>
                          <m:t>h𝑐</m:t>
                        </m:r>
                      </m:num>
                      <m:den>
                        <m:r>
                          <a:rPr lang="en-US" altLang="zh-CN" sz="2800">
                            <a:effectLst/>
                            <a:latin typeface="Cambria Math" panose="02040503050406030204" pitchFamily="18" charset="0"/>
                            <a:ea typeface="宋体" panose="02010600030101010101" pitchFamily="2" charset="-122"/>
                          </a:rPr>
                          <m:t>3</m:t>
                        </m:r>
                        <m:r>
                          <a:rPr lang="en-US" altLang="zh-CN" sz="2800" i="1">
                            <a:effectLst/>
                            <a:latin typeface="Cambria Math" panose="02040503050406030204" pitchFamily="18" charset="0"/>
                            <a:ea typeface="宋体" panose="02010600030101010101" pitchFamily="2" charset="-122"/>
                          </a:rPr>
                          <m:t>𝜆</m:t>
                        </m:r>
                      </m:den>
                    </m:f>
                  </m:oMath>
                </a14:m>
                <a:endParaRPr lang="zh-CN" altLang="zh-CN" sz="1100">
                  <a:effectLst/>
                  <a:latin typeface="Times New Roman" panose="02020603050405020304" pitchFamily="18" charset="0"/>
                  <a:ea typeface="宋体" panose="02010600030101010101" pitchFamily="2" charset="-122"/>
                </a:endParaRPr>
              </a:p>
            </p:txBody>
          </p:sp>
        </mc:Choice>
        <mc:Fallback xmlns="">
          <p:sp>
            <p:nvSpPr>
              <p:cNvPr id="15" name="矩形 14"/>
              <p:cNvSpPr>
                <a:spLocks noRot="1" noChangeAspect="1" noMove="1" noResize="1" noEditPoints="1" noAdjustHandles="1" noChangeArrowheads="1" noChangeShapeType="1" noTextEdit="1"/>
              </p:cNvSpPr>
              <p:nvPr/>
            </p:nvSpPr>
            <p:spPr>
              <a:xfrm>
                <a:off x="389205" y="170384"/>
                <a:ext cx="11412000" cy="6071766"/>
              </a:xfrm>
              <a:prstGeom prst="rect">
                <a:avLst/>
              </a:prstGeom>
              <a:blipFill rotWithShape="0">
                <a:blip r:embed="rId2"/>
                <a:stretch>
                  <a:fillRect l="-855"/>
                </a:stretch>
              </a:blipFill>
            </p:spPr>
            <p:txBody>
              <a:bodyPr/>
              <a:lstStyle/>
              <a:p>
                <a:r>
                  <a:rPr lang="zh-CN" altLang="en-US">
                    <a:noFill/>
                  </a:rPr>
                  <a:t> </a:t>
                </a:r>
              </a:p>
            </p:txBody>
          </p:sp>
        </mc:Fallback>
      </mc:AlternateContent>
      <p:sp>
        <p:nvSpPr>
          <p:cNvPr id="43" name="TextBox 14"/>
          <p:cNvSpPr txBox="1"/>
          <p:nvPr/>
        </p:nvSpPr>
        <p:spPr>
          <a:xfrm>
            <a:off x="258940" y="5330577"/>
            <a:ext cx="72369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0" name="圆角矩形 19">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46582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3" name="圆角矩形 32">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6" name="圆角矩形 35">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8" action="ppaction://hlinksldjump"/>
          </p:cNvPr>
          <p:cNvSpPr/>
          <p:nvPr/>
        </p:nvSpPr>
        <p:spPr>
          <a:xfrm>
            <a:off x="465829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7</a:t>
            </a:r>
            <a:endParaRPr kumimoji="1" lang="zh-CN" altLang="en-US" sz="1600" kern="0" dirty="0">
              <a:solidFill>
                <a:schemeClr val="bg1"/>
              </a:solidFill>
              <a:latin typeface="Arial" panose="020B0604020202020204"/>
              <a:ea typeface="微软雅黑" panose="020B0503020204020204" charset="-122"/>
            </a:endParaRPr>
          </a:p>
        </p:txBody>
      </p:sp>
      <p:sp>
        <p:nvSpPr>
          <p:cNvPr id="27" name="圆角矩形 2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0" name="圆角矩形 29">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3" name="组合 32"/>
          <p:cNvGrpSpPr/>
          <p:nvPr/>
        </p:nvGrpSpPr>
        <p:grpSpPr>
          <a:xfrm>
            <a:off x="0" y="962975"/>
            <a:ext cx="11783838" cy="2389299"/>
            <a:chOff x="0" y="189434"/>
            <a:chExt cx="11783838" cy="2389299"/>
          </a:xfrm>
        </p:grpSpPr>
        <mc:AlternateContent xmlns:mc="http://schemas.openxmlformats.org/markup-compatibility/2006" xmlns:a14="http://schemas.microsoft.com/office/drawing/2010/main">
          <mc:Choice Requires="a14">
            <p:sp>
              <p:nvSpPr>
                <p:cNvPr id="34" name="矩形 33"/>
                <p:cNvSpPr/>
                <p:nvPr/>
              </p:nvSpPr>
              <p:spPr>
                <a:xfrm>
                  <a:off x="389206" y="702257"/>
                  <a:ext cx="11394632" cy="1876476"/>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碰撞前光子的动量和能量分别为</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碰撞</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后光子的动量和能量分别为</a:t>
                  </a:r>
                  <a:r>
                    <a:rPr lang="en-US" altLang="zh-CN" sz="2800" i="1">
                      <a:effectLst/>
                      <a:latin typeface="Times New Roman" panose="02020603050405020304" pitchFamily="18" charset="0"/>
                      <a:ea typeface="宋体" panose="02010600030101010101" pitchFamily="2" charset="-122"/>
                    </a:rPr>
                    <a:t>p'</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h𝑐</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4" name="矩形 33"/>
                <p:cNvSpPr>
                  <a:spLocks noRot="1" noChangeAspect="1" noMove="1" noResize="1" noEditPoints="1" noAdjustHandles="1" noChangeArrowheads="1" noChangeShapeType="1" noTextEdit="1"/>
                </p:cNvSpPr>
                <p:nvPr/>
              </p:nvSpPr>
              <p:spPr>
                <a:xfrm>
                  <a:off x="389206" y="702257"/>
                  <a:ext cx="11394632" cy="1876476"/>
                </a:xfrm>
                <a:prstGeom prst="rect">
                  <a:avLst/>
                </a:prstGeom>
                <a:blipFill rotWithShape="0">
                  <a:blip r:embed="rId14"/>
                  <a:stretch>
                    <a:fillRect l="-1124" b="-2922"/>
                  </a:stretch>
                </a:blipFill>
              </p:spPr>
              <p:txBody>
                <a:bodyPr/>
                <a:lstStyle/>
                <a:p>
                  <a:r>
                    <a:rPr lang="zh-CN" altLang="en-US">
                      <a:noFill/>
                    </a:rPr>
                    <a:t> </a:t>
                  </a:r>
                </a:p>
              </p:txBody>
            </p:sp>
          </mc:Fallback>
        </mc:AlternateContent>
        <p:grpSp>
          <p:nvGrpSpPr>
            <p:cNvPr id="35" name="组合 34"/>
            <p:cNvGrpSpPr/>
            <p:nvPr/>
          </p:nvGrpSpPr>
          <p:grpSpPr>
            <a:xfrm>
              <a:off x="0" y="189434"/>
              <a:ext cx="1439863" cy="424932"/>
              <a:chOff x="51643" y="755060"/>
              <a:chExt cx="1439863" cy="424932"/>
            </a:xfrm>
          </p:grpSpPr>
          <p:sp>
            <p:nvSpPr>
              <p:cNvPr id="36" name="矩形 3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8" name="组合 65"/>
              <p:cNvGrpSpPr>
                <a:grpSpLocks/>
              </p:cNvGrpSpPr>
              <p:nvPr/>
            </p:nvGrpSpPr>
            <p:grpSpPr bwMode="auto">
              <a:xfrm>
                <a:off x="1224676" y="886173"/>
                <a:ext cx="162478" cy="162211"/>
                <a:chOff x="3104" y="165"/>
                <a:chExt cx="276" cy="275"/>
              </a:xfrm>
            </p:grpSpPr>
            <p:cxnSp>
              <p:nvCxnSpPr>
                <p:cNvPr id="39" name="直接连接符 3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0" name="直接连接符 3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42" name="圆角矩形 41">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3" name="圆角矩形 42">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7947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89206" y="239024"/>
                <a:ext cx="11412000" cy="5783058"/>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8.</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重庆卷</a:t>
                </a:r>
                <a:r>
                  <a:rPr lang="en-US" altLang="zh-CN" sz="28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在科学实验中可利用激光使原子减速，若一个处于基态的原子朝某方向运动，吸收一个沿相反方向运动的能量为</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宋体" panose="02010600030101010101" pitchFamily="2" charset="-122"/>
                  </a:rPr>
                  <a:t>的光子后跃迁到相邻激发态，原子速度减小，动量变为</a:t>
                </a:r>
                <a:r>
                  <a:rPr lang="en-US" altLang="zh-CN" sz="2800" i="1">
                    <a:effectLst/>
                    <a:latin typeface="Times New Roman" panose="02020603050405020304" pitchFamily="18" charset="0"/>
                    <a:ea typeface="宋体" panose="02010600030101010101" pitchFamily="2" charset="-122"/>
                  </a:rPr>
                  <a:t>p</a:t>
                </a:r>
                <a:r>
                  <a:rPr lang="zh-CN" altLang="zh-CN" sz="2800">
                    <a:effectLst/>
                    <a:latin typeface="Times New Roman" panose="02020603050405020304" pitchFamily="18" charset="0"/>
                    <a:ea typeface="宋体" panose="02010600030101010101" pitchFamily="2" charset="-122"/>
                  </a:rPr>
                  <a:t>。普朗克常量为</a:t>
                </a:r>
                <a:r>
                  <a:rPr lang="en-US" altLang="zh-CN" sz="2800" i="1">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宋体" panose="02010600030101010101" pitchFamily="2" charset="-122"/>
                  </a:rPr>
                  <a:t>，光速为</a:t>
                </a:r>
                <a:r>
                  <a:rPr lang="en-US" altLang="zh-CN" sz="2800" i="1">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，则</a:t>
                </a:r>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光子的波长为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𝐸</m:t>
                        </m:r>
                      </m:num>
                      <m:den>
                        <m:r>
                          <a:rPr lang="en-US" altLang="zh-CN" sz="2800" i="1">
                            <a:effectLst/>
                            <a:latin typeface="Cambria Math" panose="02040503050406030204" pitchFamily="18" charset="0"/>
                            <a:ea typeface="宋体" panose="02010600030101010101" pitchFamily="2" charset="-122"/>
                          </a:rPr>
                          <m:t>h𝑐</m:t>
                        </m:r>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该原子吸收光子后质量减少了</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𝐸</m:t>
                        </m:r>
                      </m:num>
                      <m:den>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rPr>
                              <m:t>𝑐</m:t>
                            </m:r>
                          </m:e>
                          <m:sup>
                            <m:r>
                              <a:rPr lang="en-US" altLang="zh-CN" sz="2800">
                                <a:effectLst/>
                                <a:latin typeface="Cambria Math" panose="02040503050406030204" pitchFamily="18" charset="0"/>
                                <a:ea typeface="宋体" panose="02010600030101010101" pitchFamily="2" charset="-122"/>
                              </a:rPr>
                              <m:t>2</m:t>
                            </m:r>
                          </m:sup>
                        </m:sSup>
                      </m:den>
                    </m:f>
                  </m:oMath>
                </a14:m>
                <a:endParaRPr lang="zh-CN" altLang="zh-CN" sz="1100">
                  <a:effectLst/>
                  <a:latin typeface="Times New Roman" panose="02020603050405020304" pitchFamily="18" charset="0"/>
                  <a:ea typeface="宋体" panose="02010600030101010101" pitchFamily="2" charset="-122"/>
                </a:endParaRPr>
              </a:p>
              <a:p>
                <a:pPr>
                  <a:lnSpc>
                    <a:spcPct val="13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该原子吸收光子后德布罗意波长为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rPr>
                          <m:t>h</m:t>
                        </m:r>
                      </m:num>
                      <m:den>
                        <m:r>
                          <a:rPr lang="en-US" altLang="zh-CN" sz="2800" i="1">
                            <a:effectLst/>
                            <a:latin typeface="Cambria Math" panose="02040503050406030204" pitchFamily="18" charset="0"/>
                            <a:ea typeface="宋体" panose="02010600030101010101" pitchFamily="2" charset="-122"/>
                          </a:rPr>
                          <m:t>𝑝</m:t>
                        </m:r>
                      </m:den>
                    </m:f>
                  </m:oMath>
                </a14:m>
                <a:endParaRPr lang="zh-CN" altLang="zh-CN" sz="1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一个波长更长的光子也能使该基态原子跃迁到激发态</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4" name="矩形 3"/>
              <p:cNvSpPr>
                <a:spLocks noRot="1" noChangeAspect="1" noMove="1" noResize="1" noEditPoints="1" noAdjustHandles="1" noChangeArrowheads="1" noChangeShapeType="1" noTextEdit="1"/>
              </p:cNvSpPr>
              <p:nvPr/>
            </p:nvSpPr>
            <p:spPr>
              <a:xfrm>
                <a:off x="389206" y="239024"/>
                <a:ext cx="11412000" cy="5783058"/>
              </a:xfrm>
              <a:prstGeom prst="rect">
                <a:avLst/>
              </a:prstGeom>
              <a:blipFill rotWithShape="0">
                <a:blip r:embed="rId2"/>
                <a:stretch>
                  <a:fillRect l="-1122" b="-632"/>
                </a:stretch>
              </a:blipFill>
            </p:spPr>
            <p:txBody>
              <a:bodyPr/>
              <a:lstStyle/>
              <a:p>
                <a:r>
                  <a:rPr lang="zh-CN" altLang="en-US">
                    <a:noFill/>
                  </a:rPr>
                  <a:t> </a:t>
                </a:r>
              </a:p>
            </p:txBody>
          </p:sp>
        </mc:Fallback>
      </mc:AlternateContent>
      <p:sp>
        <p:nvSpPr>
          <p:cNvPr id="51" name="圆角矩形 5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2" name="圆角矩形 5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3" name="圆角矩形 5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4" name="圆角矩形 5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5" name="圆角矩形 54">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6" name="圆角矩形 55">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7" name="圆角矩形 56">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8" name="圆角矩形 57">
            <a:hlinkClick r:id="rId10" action="ppaction://hlinksldjump"/>
          </p:cNvPr>
          <p:cNvSpPr/>
          <p:nvPr/>
        </p:nvSpPr>
        <p:spPr>
          <a:xfrm>
            <a:off x="50537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59" name="圆角矩形 58">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0" name="圆角矩形 59">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1" name="圆角矩形 60">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3" name="TextBox 14"/>
          <p:cNvSpPr txBox="1"/>
          <p:nvPr/>
        </p:nvSpPr>
        <p:spPr>
          <a:xfrm>
            <a:off x="243508" y="4559504"/>
            <a:ext cx="72369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9" name="圆角矩形 18">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1" name="圆角矩形 5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52" name="圆角矩形 5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3" name="圆角矩形 5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4" name="圆角矩形 5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5" name="圆角矩形 54">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6" name="圆角矩形 55">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7" name="圆角矩形 56">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58" name="圆角矩形 57">
            <a:hlinkClick r:id="rId9" action="ppaction://hlinksldjump"/>
          </p:cNvPr>
          <p:cNvSpPr/>
          <p:nvPr/>
        </p:nvSpPr>
        <p:spPr>
          <a:xfrm>
            <a:off x="505375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8</a:t>
            </a:r>
            <a:endParaRPr kumimoji="1" lang="zh-CN" altLang="en-US" sz="1600" kern="0" dirty="0">
              <a:solidFill>
                <a:schemeClr val="bg1"/>
              </a:solidFill>
              <a:latin typeface="Arial" panose="020B0604020202020204"/>
              <a:ea typeface="微软雅黑" panose="020B0503020204020204" charset="-122"/>
            </a:endParaRPr>
          </a:p>
        </p:txBody>
      </p:sp>
      <p:sp>
        <p:nvSpPr>
          <p:cNvPr id="59" name="圆角矩形 58">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0" name="圆角矩形 59">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61" name="圆角矩形 60">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21" name="组合 20"/>
          <p:cNvGrpSpPr/>
          <p:nvPr/>
        </p:nvGrpSpPr>
        <p:grpSpPr>
          <a:xfrm>
            <a:off x="0" y="376883"/>
            <a:ext cx="11783838" cy="5697319"/>
            <a:chOff x="0" y="189434"/>
            <a:chExt cx="11783838" cy="5697319"/>
          </a:xfrm>
        </p:grpSpPr>
        <mc:AlternateContent xmlns:mc="http://schemas.openxmlformats.org/markup-compatibility/2006" xmlns:a14="http://schemas.microsoft.com/office/drawing/2010/main">
          <mc:Choice Requires="a14">
            <p:sp>
              <p:nvSpPr>
                <p:cNvPr id="24" name="矩形 23"/>
                <p:cNvSpPr/>
                <p:nvPr/>
              </p:nvSpPr>
              <p:spPr>
                <a:xfrm>
                  <a:off x="389206" y="702257"/>
                  <a:ext cx="11394632" cy="5184496"/>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光子能量公式为</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，解得光子波长</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原子</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吸收光子</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后，能量增加</a:t>
                  </a:r>
                  <a:r>
                    <a:rPr lang="en-US" altLang="zh-CN" sz="2800" spc="-100">
                      <a:effectLst/>
                      <a:latin typeface="Times New Roman" panose="02020603050405020304" pitchFamily="18" charset="0"/>
                      <a:ea typeface="宋体" panose="02010600030101010101" pitchFamily="2" charset="-122"/>
                    </a:rPr>
                    <a:t>Δ</a:t>
                  </a:r>
                  <a:r>
                    <a:rPr lang="en-US" altLang="zh-CN" sz="2800" i="1" spc="-100">
                      <a:effectLst/>
                      <a:latin typeface="Times New Roman" panose="02020603050405020304" pitchFamily="18" charset="0"/>
                      <a:ea typeface="宋体" panose="02010600030101010101" pitchFamily="2" charset="-122"/>
                    </a:rPr>
                    <a:t>E</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，根据质能方程</a:t>
                  </a:r>
                  <a:r>
                    <a:rPr lang="en-US" altLang="zh-CN" sz="2800" spc="-100">
                      <a:effectLst/>
                      <a:latin typeface="Times New Roman" panose="02020603050405020304" pitchFamily="18" charset="0"/>
                      <a:ea typeface="宋体" panose="02010600030101010101" pitchFamily="2" charset="-122"/>
                    </a:rPr>
                    <a:t>Δ</a:t>
                  </a:r>
                  <a:r>
                    <a:rPr lang="en-US" altLang="zh-CN" sz="2800" i="1" spc="-100">
                      <a:effectLst/>
                      <a:latin typeface="Times New Roman" panose="02020603050405020304" pitchFamily="18" charset="0"/>
                      <a:ea typeface="宋体" panose="02010600030101010101" pitchFamily="2" charset="-122"/>
                    </a:rPr>
                    <a:t>m</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m:rPr>
                              <m:sty m:val="p"/>
                            </m:rP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𝐸</m:t>
                          </m:r>
                        </m:num>
                        <m:den>
                          <m:sSup>
                            <m:sSupPr>
                              <m:ctrlPr>
                                <a:rPr lang="zh-CN" altLang="zh-CN" sz="2800" i="1" spc="-100">
                                  <a:effectLst/>
                                  <a:latin typeface="Cambria Math" panose="02040503050406030204" pitchFamily="18" charset="0"/>
                                  <a:ea typeface="Cambria Math" panose="02040503050406030204" pitchFamily="18" charset="0"/>
                                </a:rPr>
                              </m:ctrlPr>
                            </m:sSupPr>
                            <m:e>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𝑐</m:t>
                              </m:r>
                            </m:e>
                            <m:sup>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2</m:t>
                              </m:r>
                            </m:sup>
                          </m:sSup>
                        </m:den>
                      </m:f>
                    </m:oMath>
                  </a14:m>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，质量应增加而非减少，故</a:t>
                  </a:r>
                  <a:r>
                    <a:rPr lang="en-US" altLang="zh-CN" sz="2800" spc="-100">
                      <a:effectLst/>
                      <a:latin typeface="Times New Roman" panose="02020603050405020304" pitchFamily="18" charset="0"/>
                      <a:ea typeface="宋体" panose="02010600030101010101" pitchFamily="2" charset="-122"/>
                    </a:rPr>
                    <a:t>B</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pc="-1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pc="-1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由</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德布罗意波长公式</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𝑝</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吸收</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光子跃迁需光子能量严格等于能级差，由</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h𝑐</m:t>
                          </m:r>
                        </m:num>
                        <m:den>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𝜆</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可知，波长更长的光子能量更低，不能满足跃迁条件，故</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389206" y="702257"/>
                  <a:ext cx="11394632" cy="5184496"/>
                </a:xfrm>
                <a:prstGeom prst="rect">
                  <a:avLst/>
                </a:prstGeom>
                <a:blipFill rotWithShape="0">
                  <a:blip r:embed="rId14"/>
                  <a:stretch>
                    <a:fillRect l="-1124" b="-941"/>
                  </a:stretch>
                </a:blipFill>
              </p:spPr>
              <p:txBody>
                <a:bodyPr/>
                <a:lstStyle/>
                <a:p>
                  <a:r>
                    <a:rPr lang="zh-CN" altLang="en-US">
                      <a:noFill/>
                    </a:rPr>
                    <a:t> </a:t>
                  </a:r>
                </a:p>
              </p:txBody>
            </p:sp>
          </mc:Fallback>
        </mc:AlternateContent>
        <p:grpSp>
          <p:nvGrpSpPr>
            <p:cNvPr id="25" name="组合 24"/>
            <p:cNvGrpSpPr/>
            <p:nvPr/>
          </p:nvGrpSpPr>
          <p:grpSpPr>
            <a:xfrm>
              <a:off x="0" y="189434"/>
              <a:ext cx="1439863" cy="424932"/>
              <a:chOff x="51643" y="755060"/>
              <a:chExt cx="1439863" cy="424932"/>
            </a:xfrm>
          </p:grpSpPr>
          <p:sp>
            <p:nvSpPr>
              <p:cNvPr id="26" name="矩形 2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8" name="组合 65"/>
              <p:cNvGrpSpPr>
                <a:grpSpLocks/>
              </p:cNvGrpSpPr>
              <p:nvPr/>
            </p:nvGrpSpPr>
            <p:grpSpPr bwMode="auto">
              <a:xfrm>
                <a:off x="1224676" y="886173"/>
                <a:ext cx="162478" cy="162211"/>
                <a:chOff x="3104" y="165"/>
                <a:chExt cx="276" cy="275"/>
              </a:xfrm>
            </p:grpSpPr>
            <p:cxnSp>
              <p:nvCxnSpPr>
                <p:cNvPr id="29" name="直接连接符 2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1" name="直接连接符 30"/>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23" name="圆角矩形 22">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9993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矩形 14"/>
          <p:cNvSpPr/>
          <p:nvPr/>
        </p:nvSpPr>
        <p:spPr>
          <a:xfrm>
            <a:off x="389206" y="1308999"/>
            <a:ext cx="11394632" cy="4001071"/>
          </a:xfrm>
          <a:prstGeom prst="rect">
            <a:avLst/>
          </a:prstGeom>
        </p:spPr>
        <p:txBody>
          <a:bodyPr wrap="square" lIns="121898" tIns="60948" rIns="121898" bIns="60948">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9.</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江苏省宿迁市调研</a:t>
            </a:r>
            <a:r>
              <a:rPr lang="en-US" altLang="zh-CN" sz="2800">
                <a:latin typeface="Times New Roman" panose="02020603050405020304" pitchFamily="18" charset="0"/>
                <a:ea typeface="楷体" panose="02010609060101010101" pitchFamily="49" charset="-122"/>
              </a:rPr>
              <a:t>)</a:t>
            </a:r>
            <a:r>
              <a:rPr lang="zh-CN" altLang="zh-CN" sz="2800">
                <a:latin typeface="Times New Roman" panose="02020603050405020304" pitchFamily="18" charset="0"/>
                <a:ea typeface="宋体" panose="02010600030101010101" pitchFamily="2" charset="-122"/>
              </a:rPr>
              <a:t>如图甲所示，用强度不变的单色光照射阴极</a:t>
            </a:r>
            <a:r>
              <a:rPr lang="en-US" altLang="zh-CN" sz="2800">
                <a:latin typeface="Times New Roman" panose="02020603050405020304" pitchFamily="18" charset="0"/>
                <a:ea typeface="宋体" panose="02010600030101010101" pitchFamily="2" charset="-122"/>
              </a:rPr>
              <a:t>K</a:t>
            </a:r>
            <a:r>
              <a:rPr lang="zh-CN" altLang="zh-CN" sz="2800">
                <a:latin typeface="Times New Roman" panose="02020603050405020304" pitchFamily="18" charset="0"/>
                <a:ea typeface="宋体" panose="02010600030101010101" pitchFamily="2" charset="-122"/>
              </a:rPr>
              <a:t>，改变滑动变阻器的滑片位置，得到流过电流表的电流</a:t>
            </a:r>
            <a:r>
              <a:rPr lang="en-US" altLang="zh-CN" sz="2800" i="1">
                <a:latin typeface="Times New Roman" panose="02020603050405020304" pitchFamily="18" charset="0"/>
                <a:ea typeface="宋体" panose="02010600030101010101" pitchFamily="2" charset="-122"/>
              </a:rPr>
              <a:t>I</a:t>
            </a:r>
            <a:r>
              <a:rPr lang="zh-CN" altLang="zh-CN" sz="2800">
                <a:latin typeface="Times New Roman" panose="02020603050405020304" pitchFamily="18" charset="0"/>
                <a:ea typeface="宋体" panose="02010600030101010101" pitchFamily="2" charset="-122"/>
              </a:rPr>
              <a:t>与电压表两端电压</a:t>
            </a:r>
            <a:r>
              <a:rPr lang="en-US" altLang="zh-CN" sz="2800" i="1">
                <a:latin typeface="Times New Roman" panose="02020603050405020304" pitchFamily="18" charset="0"/>
                <a:ea typeface="宋体" panose="02010600030101010101" pitchFamily="2" charset="-122"/>
              </a:rPr>
              <a:t>U</a:t>
            </a:r>
            <a:r>
              <a:rPr lang="zh-CN" altLang="zh-CN" sz="2800">
                <a:latin typeface="Times New Roman" panose="02020603050405020304" pitchFamily="18" charset="0"/>
                <a:ea typeface="宋体" panose="02010600030101010101" pitchFamily="2" charset="-122"/>
              </a:rPr>
              <a:t>的关系图像如图乙所示。当电压表两端电压分别为</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a:t>
            </a:r>
            <a:r>
              <a:rPr lang="en-US" altLang="zh-CN" sz="2800">
                <a:latin typeface="Times New Roman" panose="02020603050405020304" pitchFamily="18" charset="0"/>
                <a:ea typeface="宋体" panose="02010600030101010101" pitchFamily="2" charset="-122"/>
              </a:rPr>
              <a:t>3</a:t>
            </a:r>
            <a:r>
              <a:rPr lang="en-US" altLang="zh-CN" sz="2800" i="1">
                <a:latin typeface="Times New Roman" panose="02020603050405020304" pitchFamily="18" charset="0"/>
                <a:ea typeface="宋体" panose="02010600030101010101" pitchFamily="2" charset="-122"/>
              </a:rPr>
              <a:t>U</a:t>
            </a:r>
            <a:r>
              <a:rPr lang="en-US" altLang="zh-CN" sz="2800" baseline="-25000">
                <a:latin typeface="Times New Roman" panose="02020603050405020304" pitchFamily="18" charset="0"/>
                <a:ea typeface="宋体" panose="02010600030101010101" pitchFamily="2" charset="-122"/>
              </a:rPr>
              <a:t>0</a:t>
            </a:r>
            <a:r>
              <a:rPr lang="zh-CN" altLang="zh-CN" sz="2800">
                <a:latin typeface="Times New Roman" panose="02020603050405020304" pitchFamily="18" charset="0"/>
                <a:ea typeface="宋体" panose="02010600030101010101" pitchFamily="2" charset="-122"/>
              </a:rPr>
              <a:t>时，到达阳极</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的光电子最大动能的比值为</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A.1</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1	</a:t>
            </a:r>
            <a:r>
              <a:rPr lang="en-US" altLang="zh-CN" sz="2800" smtClean="0">
                <a:latin typeface="Times New Roman" panose="02020603050405020304" pitchFamily="18" charset="0"/>
                <a:ea typeface="宋体" panose="02010600030101010101" pitchFamily="2" charset="-122"/>
              </a:rPr>
              <a:t>	B.1</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2	</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smtClean="0">
                <a:latin typeface="Times New Roman" panose="02020603050405020304" pitchFamily="18" charset="0"/>
                <a:ea typeface="宋体" panose="02010600030101010101" pitchFamily="2" charset="-122"/>
              </a:rPr>
              <a:t>C.2</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3	</a:t>
            </a:r>
            <a:r>
              <a:rPr lang="en-US" altLang="zh-CN" sz="2800" smtClean="0">
                <a:latin typeface="Times New Roman" panose="02020603050405020304" pitchFamily="18" charset="0"/>
                <a:ea typeface="宋体" panose="02010600030101010101" pitchFamily="2" charset="-122"/>
              </a:rPr>
              <a:t>	D.3</a:t>
            </a:r>
            <a:r>
              <a:rPr lang="zh-CN" altLang="zh-CN" sz="2800">
                <a:latin typeface="Times New Roman" panose="02020603050405020304" pitchFamily="18" charset="0"/>
                <a:ea typeface="宋体" panose="02010600030101010101" pitchFamily="2" charset="-122"/>
                <a:cs typeface="宋体" panose="02010600030101010101" pitchFamily="2" charset="-122"/>
              </a:rPr>
              <a:t>∶</a:t>
            </a:r>
            <a:r>
              <a:rPr lang="en-US" altLang="zh-CN" sz="2800">
                <a:latin typeface="Times New Roman" panose="02020603050405020304" pitchFamily="18" charset="0"/>
                <a:ea typeface="宋体" panose="02010600030101010101" pitchFamily="2" charset="-122"/>
              </a:rPr>
              <a:t>4</a:t>
            </a:r>
            <a:endParaRPr lang="zh-CN" altLang="zh-CN" sz="1100">
              <a:effectLst/>
              <a:latin typeface="Times New Roman" panose="02020603050405020304" pitchFamily="18" charset="0"/>
              <a:ea typeface="宋体" panose="02010600030101010101" pitchFamily="2" charset="-122"/>
            </a:endParaRPr>
          </a:p>
        </p:txBody>
      </p:sp>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4492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1" name="TextBox 14"/>
          <p:cNvSpPr txBox="1"/>
          <p:nvPr/>
        </p:nvSpPr>
        <p:spPr>
          <a:xfrm>
            <a:off x="4482455" y="3861842"/>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矩形 16"/>
          <p:cNvSpPr/>
          <p:nvPr/>
        </p:nvSpPr>
        <p:spPr>
          <a:xfrm flipH="1">
            <a:off x="416306" y="158577"/>
            <a:ext cx="63070" cy="288000"/>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pPr>
            <a:endParaRPr kumimoji="1" lang="zh-CN" altLang="en-US" b="0" i="0" u="none" strike="noStrike" kern="0" cap="none" spc="0" normalizeH="0" baseline="0">
              <a:ln>
                <a:noFill/>
              </a:ln>
              <a:solidFill>
                <a:prstClr val="white"/>
              </a:solidFill>
              <a:effectLst/>
              <a:uLnTx/>
              <a:uFillTx/>
              <a:latin typeface="Arial" panose="020B0604020202020204"/>
              <a:ea typeface="微软雅黑" panose="020B0503020204020204" charset="-122"/>
            </a:endParaRPr>
          </a:p>
        </p:txBody>
      </p:sp>
      <p:cxnSp>
        <p:nvCxnSpPr>
          <p:cNvPr id="30" name="直接连接符 29"/>
          <p:cNvCxnSpPr/>
          <p:nvPr/>
        </p:nvCxnSpPr>
        <p:spPr>
          <a:xfrm>
            <a:off x="0" y="543208"/>
            <a:ext cx="12189600" cy="0"/>
          </a:xfrm>
          <a:prstGeom prst="line">
            <a:avLst/>
          </a:prstGeom>
          <a:ln w="9525">
            <a:gradFill>
              <a:gsLst>
                <a:gs pos="0">
                  <a:schemeClr val="accent1">
                    <a:lumMod val="5000"/>
                    <a:lumOff val="95000"/>
                  </a:schemeClr>
                </a:gs>
                <a:gs pos="100000">
                  <a:schemeClr val="tx2"/>
                </a:gs>
              </a:gsLst>
              <a:lin ang="10800000" scaled="1"/>
            </a:gradFill>
          </a:ln>
        </p:spPr>
        <p:style>
          <a:lnRef idx="1">
            <a:schemeClr val="accent1"/>
          </a:lnRef>
          <a:fillRef idx="0">
            <a:schemeClr val="accent1"/>
          </a:fillRef>
          <a:effectRef idx="0">
            <a:schemeClr val="accent1"/>
          </a:effectRef>
          <a:fontRef idx="minor">
            <a:schemeClr val="tx1"/>
          </a:fontRef>
        </p:style>
      </p:cxnSp>
      <p:sp>
        <p:nvSpPr>
          <p:cNvPr id="32" name="TextBox 51"/>
          <p:cNvSpPr txBox="1"/>
          <p:nvPr/>
        </p:nvSpPr>
        <p:spPr>
          <a:xfrm>
            <a:off x="551815" y="72390"/>
            <a:ext cx="2411095" cy="460375"/>
          </a:xfrm>
          <a:prstGeom prst="rect">
            <a:avLst/>
          </a:prstGeom>
          <a:noFill/>
        </p:spPr>
        <p:txBody>
          <a:bodyPr wrap="square" rtlCol="0">
            <a:spAutoFit/>
          </a:bodyPr>
          <a:lstStyle/>
          <a:p>
            <a:r>
              <a:rPr lang="zh-CN" altLang="en-US" sz="2400" b="1" dirty="0">
                <a:solidFill>
                  <a:schemeClr val="tx1"/>
                </a:solidFill>
                <a:latin typeface="+mj-ea"/>
                <a:ea typeface="+mj-ea"/>
              </a:rPr>
              <a:t>争分提能练</a:t>
            </a:r>
          </a:p>
        </p:txBody>
      </p:sp>
      <p:sp>
        <p:nvSpPr>
          <p:cNvPr id="33" name="矩形 32"/>
          <p:cNvSpPr/>
          <p:nvPr/>
        </p:nvSpPr>
        <p:spPr>
          <a:xfrm>
            <a:off x="0" y="158577"/>
            <a:ext cx="360040" cy="28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image227.jpeg"/>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334" y="3455154"/>
            <a:ext cx="4424140" cy="2616911"/>
          </a:xfrm>
          <a:prstGeom prst="rect">
            <a:avLst/>
          </a:prstGeom>
          <a:noFill/>
          <a:ln>
            <a:noFill/>
          </a:ln>
        </p:spPr>
      </p:pic>
      <p:sp>
        <p:nvSpPr>
          <p:cNvPr id="35" name="圆角矩形 34">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6" name="圆角矩形 35">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449215" y="6381328"/>
            <a:ext cx="288000" cy="288000"/>
          </a:xfrm>
          <a:prstGeom prst="roundRect">
            <a:avLst/>
          </a:prstGeom>
          <a:solidFill>
            <a:schemeClr val="tx2"/>
          </a:solidFill>
          <a:ln w="12700" cap="flat" cmpd="sng" algn="ctr">
            <a:noFill/>
            <a:prstDash val="solid"/>
            <a:miter lim="800000"/>
          </a:ln>
          <a:effectLst/>
        </p:spPr>
        <p:txBody>
          <a:bodyPr rtlCol="0" anchor="ctr"/>
          <a:lstStyle/>
          <a:p>
            <a:pPr algn="ctr" defTabSz="914400"/>
            <a:r>
              <a:rPr kumimoji="1" lang="en-US" altLang="zh-CN" sz="1600" kern="0" dirty="0">
                <a:solidFill>
                  <a:schemeClr val="bg1"/>
                </a:solidFill>
                <a:latin typeface="Arial" panose="020B0604020202020204"/>
                <a:ea typeface="微软雅黑" panose="020B0503020204020204" charset="-122"/>
              </a:rPr>
              <a:t>9</a:t>
            </a:r>
            <a:endParaRPr kumimoji="1" lang="zh-CN" altLang="en-US" sz="1600" kern="0" dirty="0">
              <a:solidFill>
                <a:schemeClr val="bg1"/>
              </a:solidFill>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9" name="圆角矩形 28">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30" name="组合 29"/>
          <p:cNvGrpSpPr/>
          <p:nvPr/>
        </p:nvGrpSpPr>
        <p:grpSpPr>
          <a:xfrm>
            <a:off x="0" y="516730"/>
            <a:ext cx="11783838" cy="3514542"/>
            <a:chOff x="0" y="189434"/>
            <a:chExt cx="11783838" cy="3514542"/>
          </a:xfrm>
        </p:grpSpPr>
        <mc:AlternateContent xmlns:mc="http://schemas.openxmlformats.org/markup-compatibility/2006" xmlns:a14="http://schemas.microsoft.com/office/drawing/2010/main">
          <mc:Choice Requires="a14">
            <p:sp>
              <p:nvSpPr>
                <p:cNvPr id="32" name="矩形 31"/>
                <p:cNvSpPr/>
                <p:nvPr/>
              </p:nvSpPr>
              <p:spPr>
                <a:xfrm>
                  <a:off x="389206" y="753488"/>
                  <a:ext cx="11394632" cy="2950488"/>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根据题意可知，光电子从金属表面逸出后的最大初动能为</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km</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eU</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，根据动能定理可得当电压表示数分别为</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3</a:t>
                  </a:r>
                  <a:r>
                    <a:rPr lang="en-US" altLang="zh-CN" sz="2800" i="1">
                      <a:effectLst/>
                      <a:latin typeface="Times New Roman" panose="02020603050405020304" pitchFamily="18" charset="0"/>
                      <a:ea typeface="宋体" panose="02010600030101010101" pitchFamily="2" charset="-122"/>
                    </a:rPr>
                    <a:t>U</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时，到达阳极</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的光电子的最大动能分别为</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k1</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km</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eU</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k2</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km</a:t>
                  </a:r>
                  <a:r>
                    <a:rPr lang="en-US" altLang="zh-CN" sz="2800">
                      <a:effectLst/>
                      <a:latin typeface="Times New Roman" panose="02020603050405020304" pitchFamily="18" charset="0"/>
                      <a:ea typeface="宋体" panose="02010600030101010101" pitchFamily="2" charset="-122"/>
                    </a:rPr>
                    <a:t>+3</a:t>
                  </a:r>
                  <a:r>
                    <a:rPr lang="en-US" altLang="zh-CN" sz="2800" i="1">
                      <a:effectLst/>
                      <a:latin typeface="Times New Roman" panose="02020603050405020304" pitchFamily="18" charset="0"/>
                      <a:ea typeface="宋体" panose="02010600030101010101" pitchFamily="2" charset="-122"/>
                    </a:rPr>
                    <a:t>eU</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，联立可得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k</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k</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num>
                        <m:den>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m:t>
                          </m:r>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𝑈</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Sub>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，故选</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2" name="矩形 31"/>
                <p:cNvSpPr>
                  <a:spLocks noRot="1" noChangeAspect="1" noMove="1" noResize="1" noEditPoints="1" noAdjustHandles="1" noChangeArrowheads="1" noChangeShapeType="1" noTextEdit="1"/>
                </p:cNvSpPr>
                <p:nvPr/>
              </p:nvSpPr>
              <p:spPr>
                <a:xfrm>
                  <a:off x="389206" y="753488"/>
                  <a:ext cx="11394632" cy="2950488"/>
                </a:xfrm>
                <a:prstGeom prst="rect">
                  <a:avLst/>
                </a:prstGeom>
                <a:blipFill rotWithShape="0">
                  <a:blip r:embed="rId14"/>
                  <a:stretch>
                    <a:fillRect l="-1124" r="-803" b="-4959"/>
                  </a:stretch>
                </a:blipFill>
              </p:spPr>
              <p:txBody>
                <a:bodyPr/>
                <a:lstStyle/>
                <a:p>
                  <a:r>
                    <a:rPr lang="zh-CN" altLang="en-US">
                      <a:noFill/>
                    </a:rPr>
                    <a:t> </a:t>
                  </a:r>
                </a:p>
              </p:txBody>
            </p:sp>
          </mc:Fallback>
        </mc:AlternateContent>
        <p:grpSp>
          <p:nvGrpSpPr>
            <p:cNvPr id="33" name="组合 32"/>
            <p:cNvGrpSpPr/>
            <p:nvPr/>
          </p:nvGrpSpPr>
          <p:grpSpPr>
            <a:xfrm>
              <a:off x="0" y="189434"/>
              <a:ext cx="1439863" cy="424932"/>
              <a:chOff x="51643" y="755060"/>
              <a:chExt cx="1439863" cy="424932"/>
            </a:xfrm>
          </p:grpSpPr>
          <p:sp>
            <p:nvSpPr>
              <p:cNvPr id="34" name="矩形 3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3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36" name="组合 65"/>
              <p:cNvGrpSpPr>
                <a:grpSpLocks/>
              </p:cNvGrpSpPr>
              <p:nvPr/>
            </p:nvGrpSpPr>
            <p:grpSpPr bwMode="auto">
              <a:xfrm>
                <a:off x="1224676" y="886173"/>
                <a:ext cx="162478" cy="162211"/>
                <a:chOff x="3104" y="165"/>
                <a:chExt cx="276" cy="275"/>
              </a:xfrm>
            </p:grpSpPr>
            <p:cxnSp>
              <p:nvCxnSpPr>
                <p:cNvPr id="37" name="直接连接符 3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8" name="直接连接符 3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9" name="直接连接符 3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1" name="圆角矩形 30">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40" name="圆角矩形 39">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348019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330459"/>
                <a:ext cx="11412000" cy="5619615"/>
              </a:xfrm>
              <a:prstGeom prst="rect">
                <a:avLst/>
              </a:prstGeom>
            </p:spPr>
            <p:txBody>
              <a:bodyPr wrap="square">
                <a:spAutoFit/>
              </a:bodyPr>
              <a:lstStyle/>
              <a:p>
                <a:pPr algn="just">
                  <a:lnSpc>
                    <a:spcPct val="150000"/>
                  </a:lnSpc>
                  <a:spcAft>
                    <a:spcPts val="0"/>
                  </a:spcAft>
                  <a:tabLst>
                    <a:tab pos="2790825" algn="l"/>
                    <a:tab pos="4231005" algn="l"/>
                  </a:tabLst>
                </a:pPr>
                <a:r>
                  <a:rPr lang="en-US" altLang="zh-CN" sz="2800" dirty="0">
                    <a:latin typeface="Times New Roman" panose="02020603050405020304" pitchFamily="18" charset="0"/>
                    <a:ea typeface="宋体" panose="02010600030101010101" pitchFamily="2" charset="-122"/>
                  </a:rPr>
                  <a:t>10.</a:t>
                </a:r>
                <a:r>
                  <a:rPr lang="en-US" altLang="zh-CN" sz="2800" dirty="0">
                    <a:effectLst/>
                    <a:latin typeface="Times New Roman" panose="02020603050405020304" pitchFamily="18" charset="0"/>
                    <a:ea typeface="楷体" panose="02010609060101010101" pitchFamily="49" charset="-122"/>
                  </a:rPr>
                  <a:t>(</a:t>
                </a:r>
                <a:r>
                  <a:rPr lang="en-US" altLang="zh-CN" sz="2800" dirty="0">
                    <a:effectLst/>
                    <a:latin typeface="Times New Roman" panose="02020603050405020304" pitchFamily="18" charset="0"/>
                    <a:ea typeface="宋体" panose="02010600030101010101" pitchFamily="2" charset="-122"/>
                  </a:rPr>
                  <a:t>2025·</a:t>
                </a:r>
                <a:r>
                  <a:rPr lang="zh-CN" altLang="zh-CN" sz="2800" dirty="0">
                    <a:effectLst/>
                    <a:latin typeface="Times New Roman" panose="02020603050405020304" pitchFamily="18" charset="0"/>
                    <a:ea typeface="楷体" panose="02010609060101010101" pitchFamily="49" charset="-122"/>
                  </a:rPr>
                  <a:t>湖南省模拟</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m:t>
                        </m:r>
                      </m:e>
                      <m:sub>
                        <m:r>
                          <a:rPr lang="en-US" altLang="zh-CN" sz="2800">
                            <a:effectLst/>
                            <a:latin typeface="Cambria Math" panose="02040503050406030204" pitchFamily="18" charset="0"/>
                            <a:ea typeface="宋体" panose="02010600030101010101" pitchFamily="2" charset="-122"/>
                          </a:rPr>
                          <m:t>29</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Cu</a:t>
                </a:r>
                <a:r>
                  <a:rPr lang="zh-CN" altLang="zh-CN" sz="2800" dirty="0">
                    <a:effectLst/>
                    <a:latin typeface="Times New Roman" panose="02020603050405020304" pitchFamily="18" charset="0"/>
                    <a:ea typeface="宋体" panose="02010600030101010101" pitchFamily="2" charset="-122"/>
                  </a:rPr>
                  <a:t>被国际原子能机构</a:t>
                </a:r>
                <a:r>
                  <a:rPr lang="en-US" altLang="zh-CN" sz="2800" dirty="0">
                    <a:effectLst/>
                    <a:latin typeface="Times New Roman" panose="02020603050405020304" pitchFamily="18" charset="0"/>
                    <a:ea typeface="宋体" panose="02010600030101010101" pitchFamily="2" charset="-122"/>
                  </a:rPr>
                  <a:t>(IAEA)</a:t>
                </a:r>
                <a:r>
                  <a:rPr lang="zh-CN" altLang="zh-CN" sz="2800" dirty="0">
                    <a:effectLst/>
                    <a:latin typeface="Times New Roman" panose="02020603050405020304" pitchFamily="18" charset="0"/>
                    <a:ea typeface="宋体" panose="02010600030101010101" pitchFamily="2" charset="-122"/>
                  </a:rPr>
                  <a:t>称为</a:t>
                </a:r>
                <a:r>
                  <a:rPr lang="en-US" altLang="zh-CN" sz="2800" dirty="0">
                    <a:effectLst/>
                    <a:latin typeface="宋体" panose="02010600030101010101" pitchFamily="2" charset="-122"/>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新兴</a:t>
                </a:r>
                <a:r>
                  <a:rPr lang="en-US" altLang="zh-CN" sz="2800" dirty="0">
                    <a:effectLst/>
                    <a:latin typeface="Times New Roman" panose="02020603050405020304" pitchFamily="18" charset="0"/>
                    <a:ea typeface="宋体" panose="02010600030101010101" pitchFamily="2" charset="-122"/>
                  </a:rPr>
                  <a:t>PET</a:t>
                </a:r>
                <a:r>
                  <a:rPr lang="zh-CN" altLang="zh-CN" sz="2800" dirty="0">
                    <a:effectLst/>
                    <a:latin typeface="Times New Roman" panose="02020603050405020304" pitchFamily="18" charset="0"/>
                    <a:ea typeface="宋体" panose="02010600030101010101" pitchFamily="2" charset="-122"/>
                  </a:rPr>
                  <a:t>核素</a:t>
                </a:r>
                <a:r>
                  <a:rPr lang="en-US" altLang="zh-CN" sz="2800" dirty="0">
                    <a:effectLst/>
                    <a:latin typeface="宋体" panose="02010600030101010101" pitchFamily="2" charset="-122"/>
                    <a:ea typeface="宋体" panose="02010600030101010101" pitchFamily="2" charset="-122"/>
                  </a:rPr>
                  <a:t>”</a:t>
                </a:r>
                <a:r>
                  <a:rPr lang="zh-CN" altLang="zh-CN" sz="2800" dirty="0">
                    <a:effectLst/>
                    <a:latin typeface="Times New Roman" panose="02020603050405020304" pitchFamily="18" charset="0"/>
                    <a:ea typeface="宋体" panose="02010600030101010101" pitchFamily="2" charset="-122"/>
                  </a:rPr>
                  <a:t>，可以用于</a:t>
                </a:r>
                <a:r>
                  <a:rPr lang="en-US" altLang="zh-CN" sz="2800" dirty="0">
                    <a:effectLst/>
                    <a:latin typeface="Times New Roman" panose="02020603050405020304" pitchFamily="18" charset="0"/>
                    <a:ea typeface="宋体" panose="02010600030101010101" pitchFamily="2" charset="-122"/>
                  </a:rPr>
                  <a:t>PET</a:t>
                </a:r>
                <a:r>
                  <a:rPr lang="zh-CN" altLang="zh-CN" sz="2800" dirty="0">
                    <a:effectLst/>
                    <a:latin typeface="Times New Roman" panose="02020603050405020304" pitchFamily="18" charset="0"/>
                    <a:ea typeface="宋体" panose="02010600030101010101" pitchFamily="2" charset="-122"/>
                  </a:rPr>
                  <a:t>成像和放射性治疗，有望用于基于放射性核素的诊疗一体化研究。已知</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29</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Cu</a:t>
                </a:r>
                <a:r>
                  <a:rPr lang="zh-CN" altLang="zh-CN" sz="2800" dirty="0">
                    <a:effectLst/>
                    <a:latin typeface="Times New Roman" panose="02020603050405020304" pitchFamily="18" charset="0"/>
                    <a:ea typeface="宋体" panose="02010600030101010101" pitchFamily="2" charset="-122"/>
                  </a:rPr>
                  <a:t>的比结合能为</a:t>
                </a:r>
                <a:r>
                  <a:rPr lang="en-US" altLang="zh-CN" sz="2800" i="1" dirty="0">
                    <a:effectLst/>
                    <a:latin typeface="Times New Roman" panose="02020603050405020304" pitchFamily="18" charset="0"/>
                    <a:ea typeface="宋体" panose="02010600030101010101" pitchFamily="2" charset="-122"/>
                  </a:rPr>
                  <a:t>E</a:t>
                </a:r>
                <a:r>
                  <a:rPr lang="zh-CN" altLang="zh-CN" sz="2800" dirty="0">
                    <a:effectLst/>
                    <a:latin typeface="Times New Roman" panose="02020603050405020304" pitchFamily="18" charset="0"/>
                    <a:ea typeface="宋体" panose="02010600030101010101" pitchFamily="2" charset="-122"/>
                  </a:rPr>
                  <a:t>，核反应方程</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29</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Cu</a:t>
                </a:r>
                <a:r>
                  <a:rPr lang="zh-CN" altLang="zh-CN" sz="2800" dirty="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30</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err="1" smtClean="0">
                    <a:effectLst/>
                    <a:latin typeface="Times New Roman" panose="02020603050405020304" pitchFamily="18" charset="0"/>
                    <a:ea typeface="宋体" panose="02010600030101010101" pitchFamily="2" charset="-122"/>
                  </a:rPr>
                  <a:t>Zn+X</a:t>
                </a:r>
                <a:endParaRPr lang="en-US" altLang="zh-CN" sz="2800" dirty="0" smtClean="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dirty="0" smtClean="0">
                    <a:effectLst/>
                    <a:latin typeface="Times New Roman" panose="02020603050405020304" pitchFamily="18" charset="0"/>
                    <a:ea typeface="宋体" panose="02010600030101010101" pitchFamily="2" charset="-122"/>
                  </a:rPr>
                  <a:t>+</a:t>
                </a:r>
                <a:r>
                  <a:rPr lang="en-US" altLang="zh-CN" sz="2800" dirty="0">
                    <a:effectLst/>
                    <a:latin typeface="Times New Roman" panose="02020603050405020304" pitchFamily="18" charset="0"/>
                    <a:ea typeface="宋体" panose="02010600030101010101" pitchFamily="2" charset="-122"/>
                  </a:rPr>
                  <a:t>Δ</a:t>
                </a:r>
                <a:r>
                  <a:rPr lang="en-US" altLang="zh-CN" sz="2800" i="1" dirty="0">
                    <a:effectLst/>
                    <a:latin typeface="Times New Roman" panose="02020603050405020304" pitchFamily="18" charset="0"/>
                    <a:ea typeface="宋体" panose="02010600030101010101" pitchFamily="2" charset="-122"/>
                  </a:rPr>
                  <a:t>E</a:t>
                </a:r>
                <a:r>
                  <a:rPr lang="zh-CN" altLang="zh-CN" sz="2800" dirty="0">
                    <a:effectLst/>
                    <a:latin typeface="Times New Roman" panose="02020603050405020304" pitchFamily="18" charset="0"/>
                    <a:ea typeface="宋体" panose="02010600030101010101" pitchFamily="2" charset="-122"/>
                  </a:rPr>
                  <a:t>中</a:t>
                </a:r>
                <a:r>
                  <a:rPr lang="en-US" altLang="zh-CN" sz="2800" dirty="0">
                    <a:effectLst/>
                    <a:latin typeface="Times New Roman" panose="02020603050405020304" pitchFamily="18" charset="0"/>
                    <a:ea typeface="宋体" panose="02010600030101010101" pitchFamily="2" charset="-122"/>
                  </a:rPr>
                  <a:t>X</a:t>
                </a:r>
                <a:r>
                  <a:rPr lang="zh-CN" altLang="zh-CN" sz="2800" dirty="0">
                    <a:effectLst/>
                    <a:latin typeface="Times New Roman" panose="02020603050405020304" pitchFamily="18" charset="0"/>
                    <a:ea typeface="宋体" panose="02010600030101010101" pitchFamily="2" charset="-122"/>
                  </a:rPr>
                  <a:t>为新生成粒子，</a:t>
                </a:r>
                <a:r>
                  <a:rPr lang="en-US" altLang="zh-CN" sz="2800" dirty="0">
                    <a:effectLst/>
                    <a:latin typeface="Times New Roman" panose="02020603050405020304" pitchFamily="18" charset="0"/>
                    <a:ea typeface="宋体" panose="02010600030101010101" pitchFamily="2" charset="-122"/>
                  </a:rPr>
                  <a:t>Δ</a:t>
                </a:r>
                <a:r>
                  <a:rPr lang="en-US" altLang="zh-CN" sz="2800" i="1" dirty="0">
                    <a:effectLst/>
                    <a:latin typeface="Times New Roman" panose="02020603050405020304" pitchFamily="18" charset="0"/>
                    <a:ea typeface="宋体" panose="02010600030101010101" pitchFamily="2" charset="-122"/>
                  </a:rPr>
                  <a:t>E</a:t>
                </a:r>
                <a:r>
                  <a:rPr lang="zh-CN" altLang="zh-CN" sz="2800" dirty="0">
                    <a:effectLst/>
                    <a:latin typeface="Times New Roman" panose="02020603050405020304" pitchFamily="18" charset="0"/>
                    <a:ea typeface="宋体" panose="02010600030101010101" pitchFamily="2" charset="-122"/>
                  </a:rPr>
                  <a:t>为释放的核能。下列说法正确的是</a:t>
                </a:r>
                <a:endParaRPr lang="zh-CN" altLang="zh-CN" sz="1050" dirty="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A.X</a:t>
                </a:r>
                <a:r>
                  <a:rPr lang="zh-CN" altLang="zh-CN" sz="2800" dirty="0">
                    <a:effectLst/>
                    <a:latin typeface="Times New Roman" panose="02020603050405020304" pitchFamily="18" charset="0"/>
                    <a:ea typeface="宋体" panose="02010600030101010101" pitchFamily="2" charset="-122"/>
                  </a:rPr>
                  <a:t>是</a:t>
                </a:r>
                <a:r>
                  <a:rPr lang="en-US" altLang="zh-CN" sz="2800" dirty="0">
                    <a:effectLst/>
                    <a:latin typeface="Times New Roman" panose="02020603050405020304" pitchFamily="18" charset="0"/>
                    <a:ea typeface="宋体" panose="02010600030101010101" pitchFamily="2" charset="-122"/>
                  </a:rPr>
                  <a:t>α</a:t>
                </a:r>
                <a:r>
                  <a:rPr lang="zh-CN" altLang="zh-CN" sz="2800" dirty="0">
                    <a:effectLst/>
                    <a:latin typeface="Times New Roman" panose="02020603050405020304" pitchFamily="18" charset="0"/>
                    <a:ea typeface="宋体" panose="02010600030101010101" pitchFamily="2" charset="-122"/>
                  </a:rPr>
                  <a:t>粒子</a:t>
                </a:r>
                <a:endParaRPr lang="zh-CN" altLang="zh-CN" sz="1050" dirty="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B.</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30</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Zn</a:t>
                </a:r>
                <a:r>
                  <a:rPr lang="zh-CN" altLang="zh-CN" sz="2800" dirty="0">
                    <a:effectLst/>
                    <a:latin typeface="Times New Roman" panose="02020603050405020304" pitchFamily="18" charset="0"/>
                    <a:ea typeface="宋体" panose="02010600030101010101" pitchFamily="2" charset="-122"/>
                  </a:rPr>
                  <a:t>的结合能为</a:t>
                </a:r>
                <a:r>
                  <a:rPr lang="en-US" altLang="zh-CN" sz="2800" dirty="0">
                    <a:effectLst/>
                    <a:latin typeface="Times New Roman" panose="02020603050405020304" pitchFamily="18" charset="0"/>
                    <a:ea typeface="宋体" panose="02010600030101010101" pitchFamily="2" charset="-122"/>
                  </a:rPr>
                  <a:t>64</a:t>
                </a:r>
                <a:r>
                  <a:rPr lang="en-US" altLang="zh-CN" sz="2800" i="1" dirty="0">
                    <a:effectLst/>
                    <a:latin typeface="Times New Roman" panose="02020603050405020304" pitchFamily="18" charset="0"/>
                    <a:ea typeface="宋体" panose="02010600030101010101" pitchFamily="2" charset="-122"/>
                  </a:rPr>
                  <a:t>E</a:t>
                </a:r>
                <a:r>
                  <a:rPr lang="en-US" altLang="zh-CN" sz="2800" dirty="0">
                    <a:effectLst/>
                    <a:latin typeface="Times New Roman" panose="02020603050405020304" pitchFamily="18" charset="0"/>
                    <a:ea typeface="宋体" panose="02010600030101010101" pitchFamily="2" charset="-122"/>
                  </a:rPr>
                  <a:t>-Δ</a:t>
                </a:r>
                <a:r>
                  <a:rPr lang="en-US" altLang="zh-CN" sz="2800" i="1" dirty="0">
                    <a:effectLst/>
                    <a:latin typeface="Times New Roman" panose="02020603050405020304" pitchFamily="18" charset="0"/>
                    <a:ea typeface="宋体" panose="02010600030101010101" pitchFamily="2" charset="-122"/>
                  </a:rPr>
                  <a:t>E</a:t>
                </a:r>
                <a:endParaRPr lang="zh-CN" altLang="zh-CN" sz="1050" dirty="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C.</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30</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Zn</a:t>
                </a:r>
                <a:r>
                  <a:rPr lang="zh-CN" altLang="zh-CN" sz="2800" dirty="0">
                    <a:effectLst/>
                    <a:latin typeface="Times New Roman" panose="02020603050405020304" pitchFamily="18" charset="0"/>
                    <a:ea typeface="宋体" panose="02010600030101010101" pitchFamily="2" charset="-122"/>
                  </a:rPr>
                  <a:t>的比结合能为</a:t>
                </a:r>
                <a:r>
                  <a:rPr lang="en-US" altLang="zh-CN" sz="2800" i="1" dirty="0">
                    <a:effectLst/>
                    <a:latin typeface="Times New Roman" panose="02020603050405020304" pitchFamily="18" charset="0"/>
                    <a:ea typeface="宋体" panose="02010600030101010101" pitchFamily="2" charset="-122"/>
                  </a:rPr>
                  <a:t>E</a:t>
                </a:r>
                <a:r>
                  <a:rPr lang="en-US" altLang="zh-CN" sz="2800" dirty="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rPr>
                          <m:t>Δ</m:t>
                        </m:r>
                        <m:r>
                          <a:rPr lang="en-US" altLang="zh-CN" sz="2800" i="1">
                            <a:effectLst/>
                            <a:latin typeface="Cambria Math" panose="02040503050406030204" pitchFamily="18" charset="0"/>
                            <a:ea typeface="宋体" panose="02010600030101010101" pitchFamily="2" charset="-122"/>
                          </a:rPr>
                          <m:t>𝐸</m:t>
                        </m:r>
                      </m:num>
                      <m:den>
                        <m:r>
                          <a:rPr lang="en-US" altLang="zh-CN" sz="2800">
                            <a:effectLst/>
                            <a:latin typeface="Cambria Math" panose="02040503050406030204" pitchFamily="18" charset="0"/>
                            <a:ea typeface="宋体" panose="02010600030101010101" pitchFamily="2" charset="-122"/>
                          </a:rPr>
                          <m:t>64</m:t>
                        </m:r>
                      </m:den>
                    </m:f>
                  </m:oMath>
                </a14:m>
                <a:endParaRPr lang="zh-CN" altLang="zh-CN" sz="1050" dirty="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dirty="0">
                    <a:effectLst/>
                    <a:latin typeface="Times New Roman" panose="02020603050405020304" pitchFamily="18" charset="0"/>
                    <a:ea typeface="宋体" panose="02010600030101010101" pitchFamily="2" charset="-122"/>
                  </a:rPr>
                  <a:t>D.</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30</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Zn</a:t>
                </a:r>
                <a:r>
                  <a:rPr lang="zh-CN" altLang="zh-CN" sz="2800" dirty="0">
                    <a:effectLst/>
                    <a:latin typeface="Times New Roman" panose="02020603050405020304" pitchFamily="18" charset="0"/>
                    <a:ea typeface="宋体" panose="02010600030101010101" pitchFamily="2" charset="-122"/>
                  </a:rPr>
                  <a:t>的结合能比</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29</m:t>
                        </m:r>
                      </m:sub>
                      <m:sup>
                        <m:r>
                          <a:rPr lang="en-US" altLang="zh-CN" sz="2800">
                            <a:effectLst/>
                            <a:latin typeface="Cambria Math" panose="02040503050406030204" pitchFamily="18" charset="0"/>
                            <a:ea typeface="宋体" panose="02010600030101010101" pitchFamily="2" charset="-122"/>
                          </a:rPr>
                          <m:t>64</m:t>
                        </m:r>
                      </m:sup>
                    </m:sSubSup>
                  </m:oMath>
                </a14:m>
                <a:r>
                  <a:rPr lang="en-US" altLang="zh-CN" sz="2800" dirty="0">
                    <a:effectLst/>
                    <a:latin typeface="Times New Roman" panose="02020603050405020304" pitchFamily="18" charset="0"/>
                    <a:ea typeface="宋体" panose="02010600030101010101" pitchFamily="2" charset="-122"/>
                  </a:rPr>
                  <a:t>Cu</a:t>
                </a:r>
                <a:r>
                  <a:rPr lang="zh-CN" altLang="zh-CN" sz="2800" dirty="0">
                    <a:effectLst/>
                    <a:latin typeface="Times New Roman" panose="02020603050405020304" pitchFamily="18" charset="0"/>
                    <a:ea typeface="宋体" panose="02010600030101010101" pitchFamily="2" charset="-122"/>
                  </a:rPr>
                  <a:t>的结合能小</a:t>
                </a:r>
                <a:endParaRPr lang="zh-CN" altLang="zh-CN" sz="1050" dirty="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330459"/>
                <a:ext cx="11412000" cy="5619615"/>
              </a:xfrm>
              <a:prstGeom prst="rect">
                <a:avLst/>
              </a:prstGeom>
              <a:blipFill rotWithShape="0">
                <a:blip r:embed="rId2"/>
                <a:stretch>
                  <a:fillRect l="-1122" r="-1068" b="-651"/>
                </a:stretch>
              </a:blipFill>
            </p:spPr>
            <p:txBody>
              <a:bodyPr/>
              <a:lstStyle/>
              <a:p>
                <a:r>
                  <a:rPr lang="zh-CN" altLang="en-US">
                    <a:noFill/>
                  </a:rPr>
                  <a:t> </a:t>
                </a:r>
              </a:p>
            </p:txBody>
          </p:sp>
        </mc:Fallback>
      </mc:AlternateContent>
      <p:sp>
        <p:nvSpPr>
          <p:cNvPr id="20" name="圆角矩形 19">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2" action="ppaction://hlinksldjump"/>
          </p:cNvPr>
          <p:cNvSpPr/>
          <p:nvPr/>
        </p:nvSpPr>
        <p:spPr>
          <a:xfrm>
            <a:off x="584467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endParaRPr>
          </a:p>
        </p:txBody>
      </p:sp>
      <p:sp>
        <p:nvSpPr>
          <p:cNvPr id="44" name="圆角矩形 43">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17" name="圆角矩形 16">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0" name="TextBox 14"/>
          <p:cNvSpPr txBox="1"/>
          <p:nvPr/>
        </p:nvSpPr>
        <p:spPr>
          <a:xfrm>
            <a:off x="233983" y="4437906"/>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9" name="圆角矩形 18">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4" name="圆角矩形 33">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0" name="圆角矩形 19">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7" name="圆角矩形 26">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28" name="圆角矩形 27">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9</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9" name="圆角矩形 28">
            <a:hlinkClick r:id="rId11" action="ppaction://hlinksldjump"/>
          </p:cNvPr>
          <p:cNvSpPr/>
          <p:nvPr/>
        </p:nvSpPr>
        <p:spPr>
          <a:xfrm>
            <a:off x="584467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schemeClr val="bg1"/>
              </a:solidFill>
              <a:effectLst/>
              <a:uLnTx/>
              <a:uFillTx/>
              <a:latin typeface="Arial" panose="020B0604020202020204"/>
              <a:ea typeface="微软雅黑" panose="020B0503020204020204" charset="-122"/>
            </a:endParaRPr>
          </a:p>
        </p:txBody>
      </p:sp>
      <p:sp>
        <p:nvSpPr>
          <p:cNvPr id="44" name="圆角矩形 43">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11</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grpSp>
        <p:nvGrpSpPr>
          <p:cNvPr id="5" name="组合 4"/>
          <p:cNvGrpSpPr/>
          <p:nvPr/>
        </p:nvGrpSpPr>
        <p:grpSpPr>
          <a:xfrm>
            <a:off x="0" y="333450"/>
            <a:ext cx="11783838" cy="5564483"/>
            <a:chOff x="0" y="2932854"/>
            <a:chExt cx="11783838" cy="5564483"/>
          </a:xfrm>
        </p:grpSpPr>
        <mc:AlternateContent xmlns:mc="http://schemas.openxmlformats.org/markup-compatibility/2006" xmlns:a14="http://schemas.microsoft.com/office/drawing/2010/main">
          <mc:Choice Requires="a14">
            <p:sp>
              <p:nvSpPr>
                <p:cNvPr id="30" name="矩形 29"/>
                <p:cNvSpPr/>
                <p:nvPr/>
              </p:nvSpPr>
              <p:spPr>
                <a:xfrm>
                  <a:off x="474533" y="3501802"/>
                  <a:ext cx="11309305" cy="4995535"/>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根据核反应满足质量数守恒和电荷数守恒，可知</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的质量数为</a:t>
                  </a:r>
                  <a:r>
                    <a:rPr lang="en-US" altLang="zh-CN" sz="28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，电荷数为</a:t>
                  </a:r>
                  <a:r>
                    <a:rPr lang="en-US" altLang="zh-CN" sz="28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a:t>
                  </a:r>
                  <a:r>
                    <a:rPr lang="en-US" altLang="zh-CN" sz="2800">
                      <a:effectLst/>
                      <a:latin typeface="Times New Roman" panose="02020603050405020304" pitchFamily="18" charset="0"/>
                      <a:ea typeface="宋体" panose="02010600030101010101" pitchFamily="2" charset="-122"/>
                    </a:rPr>
                    <a:t>X</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是电子，故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核反应</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为放能反应，生成物的结合能大于反应物的结合能，释放核能为结合能之差，电子无结合能，有</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-64</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30</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64</m:t>
                          </m:r>
                        </m:sup>
                      </m:sSubSup>
                    </m:oMath>
                  </a14:m>
                  <a:r>
                    <a:rPr lang="en-US" altLang="zh-CN" sz="2800">
                      <a:effectLst/>
                      <a:latin typeface="Times New Roman" panose="02020603050405020304" pitchFamily="18" charset="0"/>
                      <a:ea typeface="宋体" panose="02010600030101010101" pitchFamily="2" charset="-122"/>
                    </a:rPr>
                    <a:t>Zn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的结合能为</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宋体" panose="02010600030101010101" pitchFamily="2" charset="-122"/>
                    </a:rPr>
                    <a:t>=64</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30</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64</m:t>
                          </m:r>
                        </m:sup>
                      </m:sSubSup>
                    </m:oMath>
                  </a14:m>
                  <a:r>
                    <a:rPr lang="en-US" altLang="zh-CN" sz="2800">
                      <a:effectLst/>
                      <a:latin typeface="Times New Roman" panose="02020603050405020304" pitchFamily="18" charset="0"/>
                      <a:ea typeface="宋体" panose="02010600030101010101" pitchFamily="2" charset="-122"/>
                    </a:rPr>
                    <a:t>Zn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共有</a:t>
                  </a:r>
                  <a:r>
                    <a:rPr lang="en-US" altLang="zh-CN" sz="2800">
                      <a:effectLst/>
                      <a:latin typeface="Times New Roman" panose="02020603050405020304" pitchFamily="18" charset="0"/>
                      <a:ea typeface="宋体" panose="02010600030101010101" pitchFamily="2" charset="-122"/>
                    </a:rPr>
                    <a:t>64</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个核子，设比结合能为</a:t>
                  </a:r>
                  <a14:m>
                    <m:oMath xmlns:m="http://schemas.openxmlformats.org/officeDocument/2006/math">
                      <m:bar>
                        <m:barPr>
                          <m:pos m:val="top"/>
                          <m:ctrlPr>
                            <a:rPr lang="zh-CN" altLang="zh-CN" sz="2800" i="1">
                              <a:effectLst/>
                              <a:latin typeface="Cambria Math" panose="02040503050406030204" pitchFamily="18" charset="0"/>
                              <a:ea typeface="Cambria Math" panose="02040503050406030204" pitchFamily="18" charset="0"/>
                            </a:rPr>
                          </m:ctrlPr>
                        </m:bar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e>
                      </m:bar>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，有</a:t>
                  </a:r>
                  <a:r>
                    <a:rPr lang="en-US" altLang="zh-CN" sz="2800">
                      <a:effectLst/>
                      <a:latin typeface="Times New Roman" panose="02020603050405020304" pitchFamily="18" charset="0"/>
                      <a:ea typeface="宋体" panose="02010600030101010101" pitchFamily="2" charset="-122"/>
                    </a:rPr>
                    <a:t>64</a:t>
                  </a:r>
                  <a14:m>
                    <m:oMath xmlns:m="http://schemas.openxmlformats.org/officeDocument/2006/math">
                      <m:bar>
                        <m:barPr>
                          <m:pos m:val="top"/>
                          <m:ctrlPr>
                            <a:rPr lang="zh-CN" altLang="zh-CN" sz="2800" i="1">
                              <a:effectLst/>
                              <a:latin typeface="Cambria Math" panose="02040503050406030204" pitchFamily="18" charset="0"/>
                              <a:ea typeface="Cambria Math" panose="02040503050406030204" pitchFamily="18" charset="0"/>
                            </a:rPr>
                          </m:ctrlPr>
                        </m:bar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e>
                      </m:bar>
                    </m:oMath>
                  </a14:m>
                  <a:r>
                    <a:rPr lang="en-US" altLang="zh-CN" sz="2800">
                      <a:effectLst/>
                      <a:latin typeface="Times New Roman" panose="02020603050405020304" pitchFamily="18" charset="0"/>
                      <a:ea typeface="宋体" panose="02010600030101010101" pitchFamily="2" charset="-122"/>
                    </a:rPr>
                    <a:t>=64</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，则</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30</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64</m:t>
                          </m:r>
                        </m:sup>
                      </m:sSubSup>
                    </m:oMath>
                  </a14:m>
                  <a:r>
                    <a:rPr lang="en-US" altLang="zh-CN" sz="2800">
                      <a:effectLst/>
                      <a:latin typeface="Times New Roman" panose="02020603050405020304" pitchFamily="18" charset="0"/>
                      <a:ea typeface="宋体" panose="02010600030101010101" pitchFamily="2" charset="-122"/>
                    </a:rPr>
                    <a:t>Zn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的比结合能为</a:t>
                  </a:r>
                  <a14:m>
                    <m:oMath xmlns:m="http://schemas.openxmlformats.org/officeDocument/2006/math">
                      <m:bar>
                        <m:barPr>
                          <m:pos m:val="top"/>
                          <m:ctrlPr>
                            <a:rPr lang="zh-CN" altLang="zh-CN" sz="2800" i="1">
                              <a:effectLst/>
                              <a:latin typeface="Cambria Math" panose="02040503050406030204" pitchFamily="18" charset="0"/>
                              <a:ea typeface="Cambria Math" panose="02040503050406030204" pitchFamily="18" charset="0"/>
                            </a:rPr>
                          </m:ctrlPr>
                        </m:bar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e>
                      </m:bar>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Δ</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𝐸</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64</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474533" y="3501802"/>
                  <a:ext cx="11309305" cy="4995535"/>
                </a:xfrm>
                <a:prstGeom prst="rect">
                  <a:avLst/>
                </a:prstGeom>
                <a:blipFill rotWithShape="0">
                  <a:blip r:embed="rId14"/>
                  <a:stretch>
                    <a:fillRect l="-1132" r="-1078"/>
                  </a:stretch>
                </a:blipFill>
              </p:spPr>
              <p:txBody>
                <a:bodyPr/>
                <a:lstStyle/>
                <a:p>
                  <a:r>
                    <a:rPr lang="zh-CN" altLang="en-US">
                      <a:noFill/>
                    </a:rPr>
                    <a:t> </a:t>
                  </a:r>
                </a:p>
              </p:txBody>
            </p:sp>
          </mc:Fallback>
        </mc:AlternateContent>
        <p:grpSp>
          <p:nvGrpSpPr>
            <p:cNvPr id="41" name="组合 40"/>
            <p:cNvGrpSpPr/>
            <p:nvPr/>
          </p:nvGrpSpPr>
          <p:grpSpPr>
            <a:xfrm>
              <a:off x="0" y="2932854"/>
              <a:ext cx="1439863" cy="424932"/>
              <a:chOff x="51643" y="755060"/>
              <a:chExt cx="1439863" cy="424932"/>
            </a:xfrm>
          </p:grpSpPr>
          <p:sp>
            <p:nvSpPr>
              <p:cNvPr id="42" name="矩形 41"/>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43"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45" name="组合 65"/>
              <p:cNvGrpSpPr>
                <a:grpSpLocks/>
              </p:cNvGrpSpPr>
              <p:nvPr/>
            </p:nvGrpSpPr>
            <p:grpSpPr bwMode="auto">
              <a:xfrm>
                <a:off x="1224676" y="886173"/>
                <a:ext cx="162478" cy="162211"/>
                <a:chOff x="3104" y="165"/>
                <a:chExt cx="276" cy="275"/>
              </a:xfrm>
            </p:grpSpPr>
            <p:cxnSp>
              <p:nvCxnSpPr>
                <p:cNvPr id="46" name="直接连接符 45"/>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7" name="直接连接符 46"/>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1" name="圆角矩形 30">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矩形 2"/>
          <p:cNvSpPr/>
          <p:nvPr/>
        </p:nvSpPr>
        <p:spPr>
          <a:xfrm>
            <a:off x="389206" y="545104"/>
            <a:ext cx="11412000" cy="5827493"/>
          </a:xfrm>
          <a:prstGeom prst="rect">
            <a:avLst/>
          </a:prstGeom>
        </p:spPr>
        <p:txBody>
          <a:bodyPr>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2025·</a:t>
            </a:r>
            <a:r>
              <a:rPr lang="zh-CN" altLang="zh-CN" sz="2800">
                <a:latin typeface="Times New Roman" panose="02020603050405020304" pitchFamily="18" charset="0"/>
                <a:ea typeface="楷体" panose="02010609060101010101" pitchFamily="49" charset="-122"/>
              </a:rPr>
              <a:t>湖南长沙市一模</a:t>
            </a:r>
            <a:r>
              <a:rPr lang="en-US" altLang="zh-CN" sz="2800">
                <a:latin typeface="Times New Roman" panose="02020603050405020304" pitchFamily="18" charset="0"/>
                <a:ea typeface="楷体" panose="02010609060101010101" pitchFamily="49" charset="-122"/>
              </a:rPr>
              <a:t>)</a:t>
            </a:r>
            <a:r>
              <a:rPr lang="en-US" altLang="zh-CN" sz="2800">
                <a:latin typeface="Times New Roman" panose="02020603050405020304" pitchFamily="18" charset="0"/>
                <a:ea typeface="宋体" panose="02010600030101010101" pitchFamily="2" charset="-122"/>
              </a:rPr>
              <a:t>2024</a:t>
            </a:r>
            <a:r>
              <a:rPr lang="zh-CN" altLang="zh-CN" sz="2800">
                <a:latin typeface="Times New Roman" panose="02020603050405020304" pitchFamily="18" charset="0"/>
                <a:ea typeface="宋体" panose="02010600030101010101" pitchFamily="2" charset="-122"/>
              </a:rPr>
              <a:t>年是量子力学诞生的一百周年，一百年前的</a:t>
            </a:r>
            <a:r>
              <a:rPr lang="en-US" altLang="zh-CN" sz="2800">
                <a:latin typeface="Times New Roman" panose="02020603050405020304" pitchFamily="18" charset="0"/>
                <a:ea typeface="宋体" panose="02010600030101010101" pitchFamily="2" charset="-122"/>
              </a:rPr>
              <a:t>1924</a:t>
            </a:r>
            <a:r>
              <a:rPr lang="zh-CN" altLang="zh-CN" sz="2800">
                <a:latin typeface="Times New Roman" panose="02020603050405020304" pitchFamily="18" charset="0"/>
                <a:ea typeface="宋体" panose="02010600030101010101" pitchFamily="2" charset="-122"/>
              </a:rPr>
              <a:t>年</a:t>
            </a:r>
            <a:r>
              <a:rPr lang="en-US" altLang="zh-CN" sz="2800">
                <a:latin typeface="Times New Roman" panose="02020603050405020304" pitchFamily="18" charset="0"/>
                <a:ea typeface="宋体" panose="02010600030101010101" pitchFamily="2" charset="-122"/>
              </a:rPr>
              <a:t>6</a:t>
            </a:r>
            <a:r>
              <a:rPr lang="zh-CN" altLang="zh-CN" sz="2800">
                <a:latin typeface="Times New Roman" panose="02020603050405020304" pitchFamily="18" charset="0"/>
                <a:ea typeface="宋体" panose="02010600030101010101" pitchFamily="2" charset="-122"/>
              </a:rPr>
              <a:t>月</a:t>
            </a:r>
            <a:r>
              <a:rPr lang="en-US" altLang="zh-CN" sz="2800">
                <a:latin typeface="Times New Roman" panose="02020603050405020304" pitchFamily="18" charset="0"/>
                <a:ea typeface="宋体" panose="02010600030101010101" pitchFamily="2" charset="-122"/>
              </a:rPr>
              <a:t>13</a:t>
            </a:r>
            <a:r>
              <a:rPr lang="zh-CN" altLang="zh-CN" sz="2800">
                <a:latin typeface="Times New Roman" panose="02020603050405020304" pitchFamily="18" charset="0"/>
                <a:ea typeface="宋体" panose="02010600030101010101" pitchFamily="2" charset="-122"/>
              </a:rPr>
              <a:t>日，德国哥廷恩大学的玻恩提交了一篇论文，世界上从此有了</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量子力学</a:t>
            </a:r>
            <a:r>
              <a:rPr lang="en-US" altLang="zh-CN" sz="2800">
                <a:latin typeface="宋体" panose="02010600030101010101" pitchFamily="2" charset="-122"/>
                <a:ea typeface="宋体" panose="02010600030101010101" pitchFamily="2" charset="-122"/>
              </a:rPr>
              <a:t>”</a:t>
            </a:r>
            <a:r>
              <a:rPr lang="zh-CN" altLang="zh-CN" sz="2800">
                <a:latin typeface="Times New Roman" panose="02020603050405020304" pitchFamily="18" charset="0"/>
                <a:ea typeface="宋体" panose="02010600030101010101" pitchFamily="2" charset="-122"/>
              </a:rPr>
              <a:t>一词。下列关于量子力学创立初期的奠基性事件中说法正确的是</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宋体" panose="02010600030101010101" pitchFamily="2" charset="-122"/>
              </a:rPr>
              <a:t>普朗克提出能量子的假设成功解释了黑体辐射的实验规律</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宋体" panose="02010600030101010101" pitchFamily="2" charset="-122"/>
              </a:rPr>
              <a:t>爱因斯坦提出光子假说，并成功解释了遏止电压和光照强度有关</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宋体" panose="02010600030101010101" pitchFamily="2" charset="-122"/>
              </a:rPr>
              <a:t>康普顿效应进一步证实了光的波动说</a:t>
            </a:r>
            <a:endParaRPr lang="zh-CN" altLang="zh-CN" sz="110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宋体" panose="02010600030101010101" pitchFamily="2" charset="-122"/>
              </a:rPr>
              <a:t>玻尔原子理论认为原子的能级是连续的，并成功解释了氢原子只能</a:t>
            </a:r>
            <a:r>
              <a:rPr lang="zh-CN" altLang="zh-CN" sz="2800" smtClean="0">
                <a:latin typeface="Times New Roman" panose="02020603050405020304" pitchFamily="18" charset="0"/>
                <a:ea typeface="宋体" panose="02010600030101010101" pitchFamily="2" charset="-122"/>
              </a:rPr>
              <a:t>发</a:t>
            </a:r>
            <a:endParaRPr lang="en-US" altLang="zh-CN" sz="2800" smtClean="0">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latin typeface="Times New Roman" panose="02020603050405020304" pitchFamily="18" charset="0"/>
                <a:ea typeface="宋体" panose="02010600030101010101" pitchFamily="2" charset="-122"/>
              </a:rPr>
              <a:t>出</a:t>
            </a:r>
            <a:r>
              <a:rPr lang="zh-CN" altLang="zh-CN" sz="2800">
                <a:latin typeface="Times New Roman" panose="02020603050405020304" pitchFamily="18" charset="0"/>
                <a:ea typeface="宋体" panose="02010600030101010101" pitchFamily="2" charset="-122"/>
              </a:rPr>
              <a:t>一系列特定波长的光</a:t>
            </a:r>
            <a:endParaRPr lang="zh-CN" altLang="zh-CN" sz="1100">
              <a:effectLst/>
              <a:latin typeface="Times New Roman" panose="02020603050405020304" pitchFamily="18" charset="0"/>
              <a:ea typeface="宋体" panose="02010600030101010101" pitchFamily="2" charset="-122"/>
            </a:endParaRPr>
          </a:p>
        </p:txBody>
      </p:sp>
      <p:sp>
        <p:nvSpPr>
          <p:cNvPr id="8" name="TextBox 14"/>
          <p:cNvSpPr txBox="1"/>
          <p:nvPr/>
        </p:nvSpPr>
        <p:spPr>
          <a:xfrm>
            <a:off x="224458" y="3141762"/>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4" name="剪去对角的矩形 3"/>
          <p:cNvSpPr/>
          <p:nvPr/>
        </p:nvSpPr>
        <p:spPr>
          <a:xfrm>
            <a:off x="0" y="79180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sym typeface="+mn-ea"/>
              </a:rPr>
              <a:t>例</a:t>
            </a:r>
            <a:r>
              <a:rPr lang="en-US" altLang="zh-CN" dirty="0">
                <a:sym typeface="+mn-ea"/>
              </a:rPr>
              <a:t>1</a:t>
            </a:r>
            <a:endParaRPr lang="zh-CN" altLang="en-US"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399194"/>
                <a:ext cx="11412000" cy="5478872"/>
              </a:xfrm>
              <a:prstGeom prst="rect">
                <a:avLst/>
              </a:prstGeom>
            </p:spPr>
            <p:txBody>
              <a:bodyPr wrap="square">
                <a:spAutoFit/>
              </a:bodyPr>
              <a:lstStyle/>
              <a:p>
                <a:pPr>
                  <a:lnSpc>
                    <a:spcPct val="150000"/>
                  </a:lnSpc>
                  <a:spcAft>
                    <a:spcPts val="0"/>
                  </a:spcAft>
                  <a:tabLst>
                    <a:tab pos="2790825" algn="l"/>
                    <a:tab pos="4231005" algn="l"/>
                  </a:tabLst>
                </a:pPr>
                <a:r>
                  <a:rPr lang="en-US" altLang="zh-CN" sz="2600" smtClean="0">
                    <a:latin typeface="Times New Roman" panose="02020603050405020304" pitchFamily="18" charset="0"/>
                    <a:ea typeface="宋体" panose="02010600030101010101" pitchFamily="2" charset="-122"/>
                  </a:rPr>
                  <a:t>11.</a:t>
                </a:r>
                <a:r>
                  <a:rPr lang="en-US" altLang="zh-CN" sz="2600">
                    <a:effectLst/>
                    <a:latin typeface="Times New Roman" panose="02020603050405020304" pitchFamily="18" charset="0"/>
                    <a:ea typeface="楷体" panose="02010609060101010101" pitchFamily="49" charset="-122"/>
                  </a:rPr>
                  <a:t>(</a:t>
                </a:r>
                <a:r>
                  <a:rPr lang="zh-CN" altLang="zh-CN" sz="2600">
                    <a:effectLst/>
                    <a:latin typeface="Times New Roman" panose="02020603050405020304" pitchFamily="18" charset="0"/>
                    <a:ea typeface="楷体" panose="02010609060101010101" pitchFamily="49" charset="-122"/>
                  </a:rPr>
                  <a:t>多选</a:t>
                </a:r>
                <a:r>
                  <a:rPr lang="en-US" altLang="zh-CN" sz="2600">
                    <a:effectLst/>
                    <a:latin typeface="Times New Roman" panose="02020603050405020304" pitchFamily="18" charset="0"/>
                    <a:ea typeface="楷体" panose="02010609060101010101" pitchFamily="49" charset="-122"/>
                  </a:rPr>
                  <a:t>)(</a:t>
                </a:r>
                <a:r>
                  <a:rPr lang="en-US" altLang="zh-CN" sz="2600">
                    <a:effectLst/>
                    <a:latin typeface="Times New Roman" panose="02020603050405020304" pitchFamily="18" charset="0"/>
                    <a:ea typeface="宋体" panose="02010600030101010101" pitchFamily="2" charset="-122"/>
                  </a:rPr>
                  <a:t>2025·</a:t>
                </a:r>
                <a:r>
                  <a:rPr lang="zh-CN" altLang="zh-CN" sz="2600">
                    <a:effectLst/>
                    <a:latin typeface="Times New Roman" panose="02020603050405020304" pitchFamily="18" charset="0"/>
                    <a:ea typeface="楷体" panose="02010609060101010101" pitchFamily="49" charset="-122"/>
                  </a:rPr>
                  <a:t>浙江宁波市十校一模</a:t>
                </a:r>
                <a:r>
                  <a:rPr lang="en-US" altLang="zh-CN" sz="2600">
                    <a:effectLst/>
                    <a:latin typeface="Times New Roman" panose="02020603050405020304" pitchFamily="18" charset="0"/>
                    <a:ea typeface="楷体" panose="02010609060101010101" pitchFamily="49" charset="-122"/>
                  </a:rPr>
                  <a:t>)</a:t>
                </a:r>
                <a:r>
                  <a:rPr lang="zh-CN" altLang="zh-CN" sz="2600">
                    <a:effectLst/>
                    <a:latin typeface="Times New Roman" panose="02020603050405020304" pitchFamily="18" charset="0"/>
                    <a:ea typeface="宋体" panose="02010600030101010101" pitchFamily="2" charset="-122"/>
                  </a:rPr>
                  <a:t>核电池又叫</a:t>
                </a:r>
                <a:r>
                  <a:rPr lang="en-US" altLang="zh-CN" sz="2600">
                    <a:effectLst/>
                    <a:latin typeface="宋体" panose="02010600030101010101" pitchFamily="2" charset="-122"/>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rPr>
                  <a:t>放射性同位素电池</a:t>
                </a:r>
                <a:r>
                  <a:rPr lang="en-US" altLang="zh-CN" sz="2600">
                    <a:effectLst/>
                    <a:latin typeface="宋体" panose="02010600030101010101" pitchFamily="2" charset="-122"/>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rPr>
                  <a:t>，它是通过半导体换能器将同位素</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rPr>
                        </m:ctrlPr>
                      </m:sSubSupPr>
                      <m:e>
                        <m:r>
                          <a:rPr lang="en-US" altLang="zh-CN" sz="2600">
                            <a:effectLst/>
                            <a:latin typeface="Cambria Math" panose="02040503050406030204" pitchFamily="18" charset="0"/>
                            <a:ea typeface="宋体" panose="02010600030101010101" pitchFamily="2" charset="-122"/>
                          </a:rPr>
                          <m:t> </m:t>
                        </m:r>
                      </m:e>
                      <m:sub>
                        <m:r>
                          <a:rPr lang="en-US" altLang="zh-CN" sz="2600">
                            <a:effectLst/>
                            <a:latin typeface="Cambria Math" panose="02040503050406030204" pitchFamily="18" charset="0"/>
                            <a:ea typeface="宋体" panose="02010600030101010101" pitchFamily="2" charset="-122"/>
                          </a:rPr>
                          <m:t>   94</m:t>
                        </m:r>
                      </m:sub>
                      <m:sup>
                        <m:r>
                          <a:rPr lang="en-US" altLang="zh-CN" sz="2600">
                            <a:effectLst/>
                            <a:latin typeface="Cambria Math" panose="02040503050406030204" pitchFamily="18" charset="0"/>
                            <a:ea typeface="宋体" panose="02010600030101010101" pitchFamily="2" charset="-122"/>
                          </a:rPr>
                          <m:t>238</m:t>
                        </m:r>
                      </m:sup>
                    </m:sSubSup>
                  </m:oMath>
                </a14:m>
                <a:r>
                  <a:rPr lang="en-US" altLang="zh-CN" sz="2600">
                    <a:effectLst/>
                    <a:latin typeface="Times New Roman" panose="02020603050405020304" pitchFamily="18" charset="0"/>
                    <a:ea typeface="宋体" panose="02010600030101010101" pitchFamily="2" charset="-122"/>
                  </a:rPr>
                  <a:t>Pu</a:t>
                </a:r>
                <a:r>
                  <a:rPr lang="zh-CN" altLang="zh-CN" sz="2600">
                    <a:effectLst/>
                    <a:latin typeface="Times New Roman" panose="02020603050405020304" pitchFamily="18" charset="0"/>
                    <a:ea typeface="宋体" panose="02010600030101010101" pitchFamily="2" charset="-122"/>
                  </a:rPr>
                  <a:t>在衰变过程中放出的具有热能的射线转变为电能制造而成。某核电池由放射性同位素</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rPr>
                        </m:ctrlPr>
                      </m:sSubSupPr>
                      <m:e>
                        <m:r>
                          <a:rPr lang="en-US" altLang="zh-CN" sz="2600">
                            <a:effectLst/>
                            <a:latin typeface="Cambria Math" panose="02040503050406030204" pitchFamily="18" charset="0"/>
                            <a:ea typeface="宋体" panose="02010600030101010101" pitchFamily="2" charset="-122"/>
                          </a:rPr>
                          <m:t> </m:t>
                        </m:r>
                      </m:e>
                      <m:sub>
                        <m:r>
                          <a:rPr lang="en-US" altLang="zh-CN" sz="2600">
                            <a:effectLst/>
                            <a:latin typeface="Cambria Math" panose="02040503050406030204" pitchFamily="18" charset="0"/>
                            <a:ea typeface="宋体" panose="02010600030101010101" pitchFamily="2" charset="-122"/>
                          </a:rPr>
                          <m:t>   94</m:t>
                        </m:r>
                      </m:sub>
                      <m:sup>
                        <m:r>
                          <a:rPr lang="en-US" altLang="zh-CN" sz="2600">
                            <a:effectLst/>
                            <a:latin typeface="Cambria Math" panose="02040503050406030204" pitchFamily="18" charset="0"/>
                            <a:ea typeface="宋体" panose="02010600030101010101" pitchFamily="2" charset="-122"/>
                          </a:rPr>
                          <m:t>238</m:t>
                        </m:r>
                      </m:sup>
                    </m:sSubSup>
                  </m:oMath>
                </a14:m>
                <a:r>
                  <a:rPr lang="en-US" altLang="zh-CN" sz="2600">
                    <a:effectLst/>
                    <a:latin typeface="Times New Roman" panose="02020603050405020304" pitchFamily="18" charset="0"/>
                    <a:ea typeface="宋体" panose="02010600030101010101" pitchFamily="2" charset="-122"/>
                  </a:rPr>
                  <a:t>Pu</a:t>
                </a:r>
                <a:r>
                  <a:rPr lang="zh-CN" altLang="zh-CN" sz="2600">
                    <a:effectLst/>
                    <a:latin typeface="Times New Roman" panose="02020603050405020304" pitchFamily="18" charset="0"/>
                    <a:ea typeface="宋体" panose="02010600030101010101" pitchFamily="2" charset="-122"/>
                  </a:rPr>
                  <a:t>制成，已知</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rPr>
                        </m:ctrlPr>
                      </m:sSubSupPr>
                      <m:e>
                        <m:r>
                          <a:rPr lang="en-US" altLang="zh-CN" sz="2600">
                            <a:effectLst/>
                            <a:latin typeface="Cambria Math" panose="02040503050406030204" pitchFamily="18" charset="0"/>
                            <a:ea typeface="宋体" panose="02010600030101010101" pitchFamily="2" charset="-122"/>
                          </a:rPr>
                          <m:t> </m:t>
                        </m:r>
                      </m:e>
                      <m:sub>
                        <m:r>
                          <a:rPr lang="en-US" altLang="zh-CN" sz="2600" b="0" i="0" smtClean="0">
                            <a:effectLst/>
                            <a:latin typeface="Cambria Math" panose="02040503050406030204" pitchFamily="18" charset="0"/>
                            <a:ea typeface="宋体" panose="02010600030101010101" pitchFamily="2" charset="-122"/>
                          </a:rPr>
                          <m:t>   </m:t>
                        </m:r>
                        <m:r>
                          <a:rPr lang="en-US" altLang="zh-CN" sz="2600">
                            <a:effectLst/>
                            <a:latin typeface="Cambria Math" panose="02040503050406030204" pitchFamily="18" charset="0"/>
                            <a:ea typeface="宋体" panose="02010600030101010101" pitchFamily="2" charset="-122"/>
                          </a:rPr>
                          <m:t>94</m:t>
                        </m:r>
                      </m:sub>
                      <m:sup>
                        <m:r>
                          <a:rPr lang="en-US" altLang="zh-CN" sz="2600">
                            <a:effectLst/>
                            <a:latin typeface="Cambria Math" panose="02040503050406030204" pitchFamily="18" charset="0"/>
                            <a:ea typeface="宋体" panose="02010600030101010101" pitchFamily="2" charset="-122"/>
                          </a:rPr>
                          <m:t>238</m:t>
                        </m:r>
                      </m:sup>
                    </m:sSubSup>
                  </m:oMath>
                </a14:m>
                <a:r>
                  <a:rPr lang="en-US" altLang="zh-CN" sz="2600">
                    <a:effectLst/>
                    <a:latin typeface="Times New Roman" panose="02020603050405020304" pitchFamily="18" charset="0"/>
                    <a:ea typeface="宋体" panose="02010600030101010101" pitchFamily="2" charset="-122"/>
                  </a:rPr>
                  <a:t>Pu</a:t>
                </a:r>
                <a:r>
                  <a:rPr lang="zh-CN" altLang="zh-CN" sz="2600">
                    <a:effectLst/>
                    <a:latin typeface="Times New Roman" panose="02020603050405020304" pitchFamily="18" charset="0"/>
                    <a:ea typeface="宋体" panose="02010600030101010101" pitchFamily="2" charset="-122"/>
                  </a:rPr>
                  <a:t>衰变为铀核</a:t>
                </a:r>
                <a:r>
                  <a:rPr lang="en-US" altLang="zh-CN" sz="2600">
                    <a:effectLst/>
                    <a:latin typeface="Times New Roman" panose="02020603050405020304" pitchFamily="18" charset="0"/>
                    <a:ea typeface="宋体" panose="02010600030101010101" pitchFamily="2" charset="-122"/>
                  </a:rPr>
                  <a:t>(</a:t>
                </a:r>
                <a:r>
                  <a:rPr lang="zh-CN" altLang="zh-CN" sz="2600">
                    <a:effectLst/>
                    <a:latin typeface="Times New Roman" panose="02020603050405020304" pitchFamily="18" charset="0"/>
                    <a:ea typeface="宋体" panose="02010600030101010101" pitchFamily="2" charset="-122"/>
                  </a:rPr>
                  <a:t>符号为</a:t>
                </a:r>
                <a14:m>
                  <m:oMath xmlns:m="http://schemas.openxmlformats.org/officeDocument/2006/math">
                    <m:sSubSup>
                      <m:sSubSupPr>
                        <m:ctrlPr>
                          <a:rPr lang="zh-CN" altLang="zh-CN" sz="2600" i="1">
                            <a:effectLst/>
                            <a:latin typeface="Cambria Math" panose="02040503050406030204" pitchFamily="18" charset="0"/>
                            <a:ea typeface="Cambria Math" panose="02040503050406030204" pitchFamily="18" charset="0"/>
                          </a:rPr>
                        </m:ctrlPr>
                      </m:sSubSupPr>
                      <m:e>
                        <m:r>
                          <a:rPr lang="en-US" altLang="zh-CN" sz="2600">
                            <a:effectLst/>
                            <a:latin typeface="Cambria Math" panose="02040503050406030204" pitchFamily="18" charset="0"/>
                            <a:ea typeface="宋体" panose="02010600030101010101" pitchFamily="2" charset="-122"/>
                          </a:rPr>
                          <m:t> </m:t>
                        </m:r>
                      </m:e>
                      <m:sub>
                        <m:r>
                          <a:rPr lang="en-US" altLang="zh-CN" sz="2600">
                            <a:effectLst/>
                            <a:latin typeface="Cambria Math" panose="02040503050406030204" pitchFamily="18" charset="0"/>
                            <a:ea typeface="宋体" panose="02010600030101010101" pitchFamily="2" charset="-122"/>
                          </a:rPr>
                          <m:t>   92</m:t>
                        </m:r>
                      </m:sub>
                      <m:sup>
                        <m:r>
                          <a:rPr lang="en-US" altLang="zh-CN" sz="2600">
                            <a:effectLst/>
                            <a:latin typeface="Cambria Math" panose="02040503050406030204" pitchFamily="18" charset="0"/>
                            <a:ea typeface="宋体" panose="02010600030101010101" pitchFamily="2" charset="-122"/>
                          </a:rPr>
                          <m:t>234</m:t>
                        </m:r>
                      </m:sup>
                    </m:sSubSup>
                  </m:oMath>
                </a14:m>
                <a:r>
                  <a:rPr lang="en-US" altLang="zh-CN" sz="2600">
                    <a:effectLst/>
                    <a:latin typeface="Times New Roman" panose="02020603050405020304" pitchFamily="18" charset="0"/>
                    <a:ea typeface="宋体" panose="02010600030101010101" pitchFamily="2" charset="-122"/>
                  </a:rPr>
                  <a:t>U)</a:t>
                </a:r>
                <a:r>
                  <a:rPr lang="zh-CN" altLang="zh-CN" sz="2600">
                    <a:effectLst/>
                    <a:latin typeface="Times New Roman" panose="02020603050405020304" pitchFamily="18" charset="0"/>
                    <a:ea typeface="宋体" panose="02010600030101010101" pitchFamily="2" charset="-122"/>
                  </a:rPr>
                  <a:t>，其半衰期为</a:t>
                </a:r>
                <a:r>
                  <a:rPr lang="en-US" altLang="zh-CN" sz="2600">
                    <a:effectLst/>
                    <a:latin typeface="Times New Roman" panose="02020603050405020304" pitchFamily="18" charset="0"/>
                    <a:ea typeface="宋体" panose="02010600030101010101" pitchFamily="2" charset="-122"/>
                  </a:rPr>
                  <a:t>88</a:t>
                </a:r>
                <a:r>
                  <a:rPr lang="zh-CN" altLang="zh-CN" sz="2600">
                    <a:effectLst/>
                    <a:latin typeface="Times New Roman" panose="02020603050405020304" pitchFamily="18" charset="0"/>
                    <a:ea typeface="宋体" panose="02010600030101010101" pitchFamily="2" charset="-122"/>
                  </a:rPr>
                  <a:t>年，若该电池在第一年内的平均功率为</a:t>
                </a:r>
                <a:r>
                  <a:rPr lang="en-US" altLang="zh-CN" sz="2600">
                    <a:effectLst/>
                    <a:latin typeface="Times New Roman" panose="02020603050405020304" pitchFamily="18" charset="0"/>
                    <a:ea typeface="宋体" panose="02010600030101010101" pitchFamily="2" charset="-122"/>
                  </a:rPr>
                  <a:t>1 W</a:t>
                </a:r>
                <a:r>
                  <a:rPr lang="zh-CN" altLang="zh-CN" sz="2600">
                    <a:effectLst/>
                    <a:latin typeface="Times New Roman" panose="02020603050405020304" pitchFamily="18" charset="0"/>
                    <a:ea typeface="宋体" panose="02010600030101010101" pitchFamily="2" charset="-122"/>
                  </a:rPr>
                  <a:t>，其发电效率为</a:t>
                </a:r>
                <a:r>
                  <a:rPr lang="en-US" altLang="zh-CN" sz="2600">
                    <a:effectLst/>
                    <a:latin typeface="Times New Roman" panose="02020603050405020304" pitchFamily="18" charset="0"/>
                    <a:ea typeface="宋体" panose="02010600030101010101" pitchFamily="2" charset="-122"/>
                  </a:rPr>
                  <a:t>10%</a:t>
                </a:r>
                <a:r>
                  <a:rPr lang="zh-CN" altLang="zh-CN" sz="2600">
                    <a:effectLst/>
                    <a:latin typeface="Times New Roman" panose="02020603050405020304" pitchFamily="18" charset="0"/>
                    <a:ea typeface="宋体" panose="02010600030101010101" pitchFamily="2" charset="-122"/>
                  </a:rPr>
                  <a:t>，不考虑其他衰变，则下列说法中正确的是</a:t>
                </a:r>
              </a:p>
              <a:p>
                <a:pPr>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A.</a:t>
                </a:r>
                <a:r>
                  <a:rPr lang="zh-CN" altLang="zh-CN" sz="2600">
                    <a:effectLst/>
                    <a:latin typeface="Times New Roman" panose="02020603050405020304" pitchFamily="18" charset="0"/>
                    <a:ea typeface="宋体" panose="02010600030101010101" pitchFamily="2" charset="-122"/>
                  </a:rPr>
                  <a:t>该核反应为</a:t>
                </a:r>
                <a:r>
                  <a:rPr lang="en-US" altLang="zh-CN" sz="2600">
                    <a:effectLst/>
                    <a:latin typeface="Times New Roman" panose="02020603050405020304" pitchFamily="18" charset="0"/>
                    <a:ea typeface="宋体" panose="02010600030101010101" pitchFamily="2" charset="-122"/>
                  </a:rPr>
                  <a:t>α</a:t>
                </a:r>
                <a:r>
                  <a:rPr lang="zh-CN" altLang="zh-CN" sz="2600">
                    <a:effectLst/>
                    <a:latin typeface="Times New Roman" panose="02020603050405020304" pitchFamily="18" charset="0"/>
                    <a:ea typeface="宋体" panose="02010600030101010101" pitchFamily="2" charset="-122"/>
                  </a:rPr>
                  <a:t>衰变</a:t>
                </a:r>
              </a:p>
              <a:p>
                <a:pPr>
                  <a:lnSpc>
                    <a:spcPct val="150000"/>
                  </a:lnSpc>
                  <a:spcAft>
                    <a:spcPts val="0"/>
                  </a:spcAft>
                  <a:tabLst>
                    <a:tab pos="2790825" algn="l"/>
                    <a:tab pos="4231005" algn="l"/>
                  </a:tabLst>
                </a:pPr>
                <a:r>
                  <a:rPr lang="en-US" altLang="zh-CN" sz="2600" spc="-100">
                    <a:effectLst/>
                    <a:latin typeface="Times New Roman" panose="02020603050405020304" pitchFamily="18" charset="0"/>
                    <a:ea typeface="宋体" panose="02010600030101010101" pitchFamily="2" charset="-122"/>
                  </a:rPr>
                  <a:t>B.</a:t>
                </a:r>
                <a:r>
                  <a:rPr lang="zh-CN" altLang="zh-CN" sz="2600" spc="-100">
                    <a:effectLst/>
                    <a:latin typeface="Times New Roman" panose="02020603050405020304" pitchFamily="18" charset="0"/>
                    <a:ea typeface="宋体" panose="02010600030101010101" pitchFamily="2" charset="-122"/>
                  </a:rPr>
                  <a:t>经过</a:t>
                </a:r>
                <a:r>
                  <a:rPr lang="en-US" altLang="zh-CN" sz="2600" spc="-100">
                    <a:effectLst/>
                    <a:latin typeface="Times New Roman" panose="02020603050405020304" pitchFamily="18" charset="0"/>
                    <a:ea typeface="宋体" panose="02010600030101010101" pitchFamily="2" charset="-122"/>
                  </a:rPr>
                  <a:t>44</a:t>
                </a:r>
                <a:r>
                  <a:rPr lang="zh-CN" altLang="zh-CN" sz="2600" spc="-100">
                    <a:effectLst/>
                    <a:latin typeface="Times New Roman" panose="02020603050405020304" pitchFamily="18" charset="0"/>
                    <a:ea typeface="宋体" panose="02010600030101010101" pitchFamily="2" charset="-122"/>
                  </a:rPr>
                  <a:t>年，该核电池中的放射性同位素</a:t>
                </a:r>
                <a14:m>
                  <m:oMath xmlns:m="http://schemas.openxmlformats.org/officeDocument/2006/math">
                    <m:sSubSup>
                      <m:sSubSupPr>
                        <m:ctrlPr>
                          <a:rPr lang="zh-CN" altLang="zh-CN" sz="2600" i="1" spc="-100">
                            <a:effectLst/>
                            <a:latin typeface="Cambria Math" panose="02040503050406030204" pitchFamily="18" charset="0"/>
                            <a:ea typeface="Cambria Math" panose="02040503050406030204" pitchFamily="18" charset="0"/>
                          </a:rPr>
                        </m:ctrlPr>
                      </m:sSubSupPr>
                      <m:e>
                        <m:r>
                          <a:rPr lang="en-US" altLang="zh-CN" sz="2600" spc="-100">
                            <a:effectLst/>
                            <a:latin typeface="Cambria Math" panose="02040503050406030204" pitchFamily="18" charset="0"/>
                            <a:ea typeface="宋体" panose="02010600030101010101" pitchFamily="2" charset="-122"/>
                          </a:rPr>
                          <m:t> </m:t>
                        </m:r>
                      </m:e>
                      <m:sub>
                        <m:r>
                          <a:rPr lang="en-US" altLang="zh-CN" sz="2600" spc="-100">
                            <a:effectLst/>
                            <a:latin typeface="Cambria Math" panose="02040503050406030204" pitchFamily="18" charset="0"/>
                            <a:ea typeface="宋体" panose="02010600030101010101" pitchFamily="2" charset="-122"/>
                          </a:rPr>
                          <m:t>   94</m:t>
                        </m:r>
                      </m:sub>
                      <m:sup>
                        <m:r>
                          <a:rPr lang="en-US" altLang="zh-CN" sz="2600" spc="-100">
                            <a:effectLst/>
                            <a:latin typeface="Cambria Math" panose="02040503050406030204" pitchFamily="18" charset="0"/>
                            <a:ea typeface="宋体" panose="02010600030101010101" pitchFamily="2" charset="-122"/>
                          </a:rPr>
                          <m:t>238</m:t>
                        </m:r>
                      </m:sup>
                    </m:sSubSup>
                  </m:oMath>
                </a14:m>
                <a:r>
                  <a:rPr lang="en-US" altLang="zh-CN" sz="2600" spc="-100">
                    <a:effectLst/>
                    <a:latin typeface="Times New Roman" panose="02020603050405020304" pitchFamily="18" charset="0"/>
                    <a:ea typeface="宋体" panose="02010600030101010101" pitchFamily="2" charset="-122"/>
                  </a:rPr>
                  <a:t>Pu</a:t>
                </a:r>
                <a:r>
                  <a:rPr lang="zh-CN" altLang="zh-CN" sz="2600" spc="-100">
                    <a:effectLst/>
                    <a:latin typeface="Times New Roman" panose="02020603050405020304" pitchFamily="18" charset="0"/>
                    <a:ea typeface="宋体" panose="02010600030101010101" pitchFamily="2" charset="-122"/>
                  </a:rPr>
                  <a:t>有一半发生衰变变成了</a:t>
                </a:r>
                <a14:m>
                  <m:oMath xmlns:m="http://schemas.openxmlformats.org/officeDocument/2006/math">
                    <m:sSubSup>
                      <m:sSubSupPr>
                        <m:ctrlPr>
                          <a:rPr lang="zh-CN" altLang="zh-CN" sz="2600" i="1" spc="-100">
                            <a:effectLst/>
                            <a:latin typeface="Cambria Math" panose="02040503050406030204" pitchFamily="18" charset="0"/>
                            <a:ea typeface="Cambria Math" panose="02040503050406030204" pitchFamily="18" charset="0"/>
                          </a:rPr>
                        </m:ctrlPr>
                      </m:sSubSupPr>
                      <m:e>
                        <m:r>
                          <a:rPr lang="en-US" altLang="zh-CN" sz="2600" spc="-100">
                            <a:effectLst/>
                            <a:latin typeface="Cambria Math" panose="02040503050406030204" pitchFamily="18" charset="0"/>
                            <a:ea typeface="宋体" panose="02010600030101010101" pitchFamily="2" charset="-122"/>
                          </a:rPr>
                          <m:t> </m:t>
                        </m:r>
                      </m:e>
                      <m:sub>
                        <m:r>
                          <a:rPr lang="en-US" altLang="zh-CN" sz="2600" spc="-100">
                            <a:effectLst/>
                            <a:latin typeface="Cambria Math" panose="02040503050406030204" pitchFamily="18" charset="0"/>
                            <a:ea typeface="宋体" panose="02010600030101010101" pitchFamily="2" charset="-122"/>
                          </a:rPr>
                          <m:t>   92</m:t>
                        </m:r>
                      </m:sub>
                      <m:sup>
                        <m:r>
                          <a:rPr lang="en-US" altLang="zh-CN" sz="2600" spc="-100">
                            <a:effectLst/>
                            <a:latin typeface="Cambria Math" panose="02040503050406030204" pitchFamily="18" charset="0"/>
                            <a:ea typeface="宋体" panose="02010600030101010101" pitchFamily="2" charset="-122"/>
                          </a:rPr>
                          <m:t>234</m:t>
                        </m:r>
                      </m:sup>
                    </m:sSubSup>
                  </m:oMath>
                </a14:m>
                <a:r>
                  <a:rPr lang="en-US" altLang="zh-CN" sz="2600" spc="-100">
                    <a:effectLst/>
                    <a:latin typeface="Times New Roman" panose="02020603050405020304" pitchFamily="18" charset="0"/>
                    <a:ea typeface="宋体" panose="02010600030101010101" pitchFamily="2" charset="-122"/>
                  </a:rPr>
                  <a:t>U</a:t>
                </a:r>
                <a:endParaRPr lang="zh-CN" altLang="zh-CN" sz="2600" spc="-1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C.</a:t>
                </a:r>
                <a:r>
                  <a:rPr lang="zh-CN" altLang="zh-CN" sz="2600">
                    <a:effectLst/>
                    <a:latin typeface="Times New Roman" panose="02020603050405020304" pitchFamily="18" charset="0"/>
                    <a:ea typeface="宋体" panose="02010600030101010101" pitchFamily="2" charset="-122"/>
                  </a:rPr>
                  <a:t>该核电池在第一年内释放的核能约为</a:t>
                </a:r>
                <a:r>
                  <a:rPr lang="en-US" altLang="zh-CN" sz="2600">
                    <a:effectLst/>
                    <a:latin typeface="Times New Roman" panose="02020603050405020304" pitchFamily="18" charset="0"/>
                    <a:ea typeface="宋体" panose="02010600030101010101" pitchFamily="2" charset="-122"/>
                  </a:rPr>
                  <a:t>3</a:t>
                </a:r>
                <a:r>
                  <a:rPr lang="en-US" altLang="zh-CN" sz="2600">
                    <a:effectLst/>
                    <a:latin typeface="宋体" panose="02010600030101010101" pitchFamily="2" charset="-122"/>
                    <a:ea typeface="宋体" panose="02010600030101010101" pitchFamily="2" charset="-122"/>
                  </a:rPr>
                  <a:t>×</a:t>
                </a:r>
                <a:r>
                  <a:rPr lang="en-US" altLang="zh-CN" sz="2600">
                    <a:effectLst/>
                    <a:latin typeface="Times New Roman" panose="02020603050405020304" pitchFamily="18" charset="0"/>
                    <a:ea typeface="宋体" panose="02010600030101010101" pitchFamily="2" charset="-122"/>
                  </a:rPr>
                  <a:t>10</a:t>
                </a:r>
                <a:r>
                  <a:rPr lang="en-US" altLang="zh-CN" sz="2600" baseline="30000">
                    <a:effectLst/>
                    <a:latin typeface="Times New Roman" panose="02020603050405020304" pitchFamily="18" charset="0"/>
                    <a:ea typeface="宋体" panose="02010600030101010101" pitchFamily="2" charset="-122"/>
                  </a:rPr>
                  <a:t>17</a:t>
                </a:r>
                <a:r>
                  <a:rPr lang="en-US" altLang="zh-CN" sz="2600">
                    <a:effectLst/>
                    <a:latin typeface="Times New Roman" panose="02020603050405020304" pitchFamily="18" charset="0"/>
                    <a:ea typeface="宋体" panose="02010600030101010101" pitchFamily="2" charset="-122"/>
                  </a:rPr>
                  <a:t> J</a:t>
                </a:r>
                <a:endParaRPr lang="zh-CN" altLang="zh-CN" sz="260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600">
                    <a:effectLst/>
                    <a:latin typeface="Times New Roman" panose="02020603050405020304" pitchFamily="18" charset="0"/>
                    <a:ea typeface="宋体" panose="02010600030101010101" pitchFamily="2" charset="-122"/>
                  </a:rPr>
                  <a:t>D.</a:t>
                </a:r>
                <a:r>
                  <a:rPr lang="zh-CN" altLang="zh-CN" sz="2600">
                    <a:effectLst/>
                    <a:latin typeface="Times New Roman" panose="02020603050405020304" pitchFamily="18" charset="0"/>
                    <a:ea typeface="宋体" panose="02010600030101010101" pitchFamily="2" charset="-122"/>
                  </a:rPr>
                  <a:t>该核电池在第一年内亏损的质量约为</a:t>
                </a:r>
                <a:r>
                  <a:rPr lang="en-US" altLang="zh-CN" sz="2600">
                    <a:effectLst/>
                    <a:latin typeface="Times New Roman" panose="02020603050405020304" pitchFamily="18" charset="0"/>
                    <a:ea typeface="宋体" panose="02010600030101010101" pitchFamily="2" charset="-122"/>
                  </a:rPr>
                  <a:t>3.5</a:t>
                </a:r>
                <a:r>
                  <a:rPr lang="en-US" altLang="zh-CN" sz="2600">
                    <a:effectLst/>
                    <a:latin typeface="宋体" panose="02010600030101010101" pitchFamily="2" charset="-122"/>
                    <a:ea typeface="宋体" panose="02010600030101010101" pitchFamily="2" charset="-122"/>
                  </a:rPr>
                  <a:t>×</a:t>
                </a:r>
                <a:r>
                  <a:rPr lang="en-US" altLang="zh-CN" sz="2600">
                    <a:effectLst/>
                    <a:latin typeface="Times New Roman" panose="02020603050405020304" pitchFamily="18" charset="0"/>
                    <a:ea typeface="宋体" panose="02010600030101010101" pitchFamily="2" charset="-122"/>
                  </a:rPr>
                  <a:t>10</a:t>
                </a:r>
                <a:r>
                  <a:rPr lang="en-US" altLang="zh-CN" sz="2600" baseline="30000">
                    <a:effectLst/>
                    <a:latin typeface="Times New Roman" panose="02020603050405020304" pitchFamily="18" charset="0"/>
                    <a:ea typeface="宋体" panose="02010600030101010101" pitchFamily="2" charset="-122"/>
                  </a:rPr>
                  <a:t>-9</a:t>
                </a:r>
                <a:r>
                  <a:rPr lang="en-US" altLang="zh-CN" sz="2600">
                    <a:effectLst/>
                    <a:latin typeface="Times New Roman" panose="02020603050405020304" pitchFamily="18" charset="0"/>
                    <a:ea typeface="宋体" panose="02010600030101010101" pitchFamily="2" charset="-122"/>
                  </a:rPr>
                  <a:t> kg</a:t>
                </a:r>
                <a:endParaRPr lang="zh-CN" altLang="zh-CN" sz="26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399194"/>
                <a:ext cx="11412000" cy="5478872"/>
              </a:xfrm>
              <a:prstGeom prst="rect">
                <a:avLst/>
              </a:prstGeom>
              <a:blipFill rotWithShape="0">
                <a:blip r:embed="rId2"/>
                <a:stretch>
                  <a:fillRect l="-962" r="-321" b="-2002"/>
                </a:stretch>
              </a:blipFill>
            </p:spPr>
            <p:txBody>
              <a:bodyPr/>
              <a:lstStyle/>
              <a:p>
                <a:r>
                  <a:rPr lang="zh-CN" altLang="en-US">
                    <a:noFill/>
                  </a:rPr>
                  <a:t> </a:t>
                </a:r>
              </a:p>
            </p:txBody>
          </p:sp>
        </mc:Fallback>
      </mc:AlternateContent>
      <p:sp>
        <p:nvSpPr>
          <p:cNvPr id="31" name="圆角矩形 3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613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6" name="TextBox 14"/>
          <p:cNvSpPr txBox="1"/>
          <p:nvPr/>
        </p:nvSpPr>
        <p:spPr>
          <a:xfrm>
            <a:off x="233983" y="3429794"/>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TextBox 14"/>
          <p:cNvSpPr txBox="1"/>
          <p:nvPr/>
        </p:nvSpPr>
        <p:spPr>
          <a:xfrm>
            <a:off x="233983" y="5159911"/>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9" name="圆角矩形 18">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0" name="圆角矩形 19">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8" name="组合 17"/>
          <p:cNvGrpSpPr/>
          <p:nvPr/>
        </p:nvGrpSpPr>
        <p:grpSpPr>
          <a:xfrm>
            <a:off x="0" y="411752"/>
            <a:ext cx="11783838" cy="5538322"/>
            <a:chOff x="0" y="2932854"/>
            <a:chExt cx="11783838" cy="5538322"/>
          </a:xfrm>
        </p:grpSpPr>
        <mc:AlternateContent xmlns:mc="http://schemas.openxmlformats.org/markup-compatibility/2006" xmlns:a14="http://schemas.microsoft.com/office/drawing/2010/main">
          <mc:Choice Requires="a14">
            <p:sp>
              <p:nvSpPr>
                <p:cNvPr id="20" name="矩形 19"/>
                <p:cNvSpPr/>
                <p:nvPr/>
              </p:nvSpPr>
              <p:spPr>
                <a:xfrm>
                  <a:off x="474533" y="3501802"/>
                  <a:ext cx="11309305" cy="4969374"/>
                </a:xfrm>
                <a:prstGeom prst="rect">
                  <a:avLst/>
                </a:prstGeom>
              </p:spPr>
              <p:txBody>
                <a:bodyPr wrap="square">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根据质量数守恒和电荷数守恒，得</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238</m:t>
                          </m:r>
                        </m:sup>
                      </m:sSubSup>
                    </m:oMath>
                  </a14:m>
                  <a:r>
                    <a:rPr lang="en-US" altLang="zh-CN" sz="2800">
                      <a:effectLst/>
                      <a:latin typeface="Times New Roman" panose="02020603050405020304" pitchFamily="18" charset="0"/>
                      <a:ea typeface="宋体" panose="02010600030101010101" pitchFamily="2" charset="-122"/>
                    </a:rPr>
                    <a:t>Pu</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的衰变方程为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238</m:t>
                          </m:r>
                        </m:sup>
                      </m:sSubSup>
                    </m:oMath>
                  </a14:m>
                  <a:r>
                    <a:rPr lang="en-US" altLang="zh-CN" sz="2800">
                      <a:effectLst/>
                      <a:latin typeface="Times New Roman" panose="02020603050405020304" pitchFamily="18" charset="0"/>
                      <a:ea typeface="宋体" panose="02010600030101010101" pitchFamily="2" charset="-122"/>
                    </a:rPr>
                    <a:t>Pu</a:t>
                  </a:r>
                  <a:r>
                    <a:rPr lang="zh-CN" altLang="zh-CN" sz="2800">
                      <a:effectLst/>
                      <a:latin typeface="宋体" panose="02010600030101010101" pitchFamily="2" charset="-122"/>
                      <a:ea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92</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234</m:t>
                          </m:r>
                        </m:sup>
                      </m:sSubSup>
                    </m:oMath>
                  </a14:m>
                  <a:r>
                    <a:rPr lang="en-US" altLang="zh-CN" sz="2800" smtClean="0">
                      <a:effectLst/>
                      <a:latin typeface="Times New Roman" panose="02020603050405020304" pitchFamily="18" charset="0"/>
                      <a:ea typeface="宋体" panose="02010600030101010101" pitchFamily="2" charset="-122"/>
                    </a:rPr>
                    <a:t>U+</a:t>
                  </a:r>
                </a:p>
                <a:p>
                  <a:pPr algn="just">
                    <a:lnSpc>
                      <a:spcPct val="150000"/>
                    </a:lnSpc>
                    <a:spcAft>
                      <a:spcPts val="0"/>
                    </a:spcAft>
                    <a:tabLst>
                      <a:tab pos="2790825" algn="l"/>
                      <a:tab pos="4231005" algn="l"/>
                    </a:tabLst>
                  </a:pP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sup>
                      </m:sSubSup>
                    </m:oMath>
                  </a14:m>
                  <a:r>
                    <a:rPr lang="en-US" altLang="zh-CN" sz="2800">
                      <a:effectLst/>
                      <a:latin typeface="Times New Roman" panose="02020603050405020304" pitchFamily="18" charset="0"/>
                      <a:ea typeface="宋体" panose="02010600030101010101" pitchFamily="2" charset="-122"/>
                    </a:rPr>
                    <a:t>He</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，故为</a:t>
                  </a:r>
                  <a:r>
                    <a:rPr lang="en-US" altLang="zh-CN" sz="2800">
                      <a:effectLst/>
                      <a:latin typeface="Times New Roman" panose="02020603050405020304" pitchFamily="18" charset="0"/>
                      <a:ea typeface="宋体" panose="02010600030101010101" pitchFamily="2" charset="-122"/>
                    </a:rPr>
                    <a:t>α</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衰变，</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790825" algn="l"/>
                      <a:tab pos="4231005" algn="l"/>
                    </a:tabLst>
                  </a:pP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238</m:t>
                          </m:r>
                        </m:sup>
                      </m:sSubSup>
                    </m:oMath>
                  </a14:m>
                  <a:r>
                    <a:rPr lang="en-US" altLang="zh-CN" sz="2800">
                      <a:effectLst/>
                      <a:latin typeface="Times New Roman" panose="02020603050405020304" pitchFamily="18" charset="0"/>
                      <a:ea typeface="宋体" panose="02010600030101010101" pitchFamily="2" charset="-122"/>
                    </a:rPr>
                    <a:t>Pu</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半衰期为</a:t>
                  </a:r>
                  <a:r>
                    <a:rPr lang="en-US" altLang="zh-CN" sz="2800">
                      <a:effectLst/>
                      <a:latin typeface="Times New Roman" panose="02020603050405020304" pitchFamily="18" charset="0"/>
                      <a:ea typeface="宋体" panose="02010600030101010101" pitchFamily="2" charset="-122"/>
                    </a:rPr>
                    <a:t>88</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年，经过</a:t>
                  </a:r>
                  <a:r>
                    <a:rPr lang="en-US" altLang="zh-CN" sz="2800">
                      <a:effectLst/>
                      <a:latin typeface="Times New Roman" panose="02020603050405020304" pitchFamily="18" charset="0"/>
                      <a:ea typeface="宋体" panose="02010600030101010101" pitchFamily="2" charset="-122"/>
                    </a:rPr>
                    <a:t>88</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年，该核电池中的放射性同位素</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94</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238</m:t>
                          </m:r>
                        </m:sup>
                      </m:sSubSup>
                    </m:oMath>
                  </a14:m>
                  <a:r>
                    <a:rPr lang="en-US" altLang="zh-CN" sz="2800">
                      <a:effectLst/>
                      <a:latin typeface="Times New Roman" panose="02020603050405020304" pitchFamily="18" charset="0"/>
                      <a:ea typeface="宋体" panose="02010600030101010101" pitchFamily="2" charset="-122"/>
                    </a:rPr>
                    <a:t>Pu</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有一半发生衰变变成了</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92</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234</m:t>
                          </m:r>
                        </m:sup>
                      </m:sSubSup>
                    </m:oMath>
                  </a14:m>
                  <a:r>
                    <a:rPr lang="en-US" altLang="zh-CN" sz="2800">
                      <a:effectLst/>
                      <a:latin typeface="Times New Roman" panose="02020603050405020304" pitchFamily="18" charset="0"/>
                      <a:ea typeface="宋体" panose="02010600030101010101" pitchFamily="2" charset="-122"/>
                    </a:rPr>
                    <a:t>U</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该</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核电池在第一年内的平均功率为</a:t>
                  </a:r>
                  <a:r>
                    <a:rPr lang="en-US" altLang="zh-CN" sz="2800">
                      <a:effectLst/>
                      <a:latin typeface="Times New Roman" panose="02020603050405020304" pitchFamily="18" charset="0"/>
                      <a:ea typeface="宋体" panose="02010600030101010101" pitchFamily="2" charset="-122"/>
                    </a:rPr>
                    <a:t>1</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W</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，其发电效率为</a:t>
                  </a:r>
                  <a:r>
                    <a:rPr lang="en-US" altLang="zh-CN" sz="2800">
                      <a:effectLst/>
                      <a:latin typeface="Times New Roman" panose="02020603050405020304" pitchFamily="18" charset="0"/>
                      <a:ea typeface="宋体" panose="02010600030101010101" pitchFamily="2" charset="-122"/>
                    </a:rPr>
                    <a:t>10%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，故释放的</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核能为</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𝑃𝑡</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den>
                      </m:f>
                    </m:oMath>
                  </a14:m>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1×365×24×60×60</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den>
                      </m:f>
                    </m:oMath>
                  </a14:m>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J≈3.15</a:t>
                  </a:r>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8</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J</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，根据</a:t>
                  </a:r>
                  <a:r>
                    <a:rPr lang="en-US" altLang="zh-CN" sz="2800" i="1">
                      <a:effectLst/>
                      <a:latin typeface="Times New Roman" panose="02020603050405020304" pitchFamily="18" charset="0"/>
                      <a:ea typeface="宋体" panose="02010600030101010101" pitchFamily="2" charset="-122"/>
                    </a:rPr>
                    <a:t>E</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mc</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，可得</a:t>
                  </a:r>
                  <a:r>
                    <a:rPr lang="en-US" altLang="zh-CN" sz="2800">
                      <a:effectLst/>
                      <a:latin typeface="Times New Roman" panose="02020603050405020304" pitchFamily="18" charset="0"/>
                      <a:ea typeface="宋体" panose="02010600030101010101" pitchFamily="2" charset="-122"/>
                    </a:rPr>
                    <a:t>Δ</a:t>
                  </a:r>
                  <a:r>
                    <a:rPr lang="en-US" altLang="zh-CN" sz="2800" i="1">
                      <a:effectLst/>
                      <a:latin typeface="Times New Roman" panose="02020603050405020304" pitchFamily="18" charset="0"/>
                      <a:ea typeface="宋体" panose="02010600030101010101" pitchFamily="2" charset="-122"/>
                    </a:rPr>
                    <a:t>m</a:t>
                  </a:r>
                  <a:r>
                    <a:rPr lang="en-US" altLang="zh-CN" sz="2800">
                      <a:effectLst/>
                      <a:latin typeface="Times New Roman" panose="02020603050405020304" pitchFamily="18" charset="0"/>
                      <a:ea typeface="宋体" panose="02010600030101010101" pitchFamily="2" charset="-122"/>
                    </a:rPr>
                    <a:t>≈</a:t>
                  </a:r>
                  <a:r>
                    <a:rPr lang="en-US" altLang="zh-CN" sz="2800" smtClean="0">
                      <a:effectLst/>
                      <a:latin typeface="Times New Roman" panose="02020603050405020304" pitchFamily="18" charset="0"/>
                      <a:ea typeface="宋体" panose="02010600030101010101" pitchFamily="2" charset="-122"/>
                    </a:rPr>
                    <a:t>3.5</a:t>
                  </a:r>
                </a:p>
                <a:p>
                  <a:pPr algn="just">
                    <a:lnSpc>
                      <a:spcPct val="150000"/>
                    </a:lnSpc>
                    <a:spcAft>
                      <a:spcPts val="0"/>
                    </a:spcAft>
                    <a:tabLst>
                      <a:tab pos="2790825" algn="l"/>
                      <a:tab pos="4231005" algn="l"/>
                    </a:tabLst>
                  </a:pPr>
                  <a:r>
                    <a:rPr lang="en-US" altLang="zh-CN" sz="2800" smtClean="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10</a:t>
                  </a:r>
                  <a:r>
                    <a:rPr lang="en-US" altLang="zh-CN" sz="2800" baseline="30000">
                      <a:effectLst/>
                      <a:latin typeface="Times New Roman" panose="02020603050405020304" pitchFamily="18" charset="0"/>
                      <a:ea typeface="宋体" panose="02010600030101010101" pitchFamily="2" charset="-122"/>
                    </a:rPr>
                    <a:t>-9</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kg</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474533" y="3501802"/>
                  <a:ext cx="11309305" cy="4969374"/>
                </a:xfrm>
                <a:prstGeom prst="rect">
                  <a:avLst/>
                </a:prstGeom>
                <a:blipFill rotWithShape="0">
                  <a:blip r:embed="rId2"/>
                  <a:stretch>
                    <a:fillRect l="-1132" r="-1078" b="-982"/>
                  </a:stretch>
                </a:blipFill>
              </p:spPr>
              <p:txBody>
                <a:bodyPr/>
                <a:lstStyle/>
                <a:p>
                  <a:r>
                    <a:rPr lang="zh-CN" altLang="en-US">
                      <a:noFill/>
                    </a:rPr>
                    <a:t> </a:t>
                  </a:r>
                </a:p>
              </p:txBody>
            </p:sp>
          </mc:Fallback>
        </mc:AlternateContent>
        <p:grpSp>
          <p:nvGrpSpPr>
            <p:cNvPr id="22" name="组合 21"/>
            <p:cNvGrpSpPr/>
            <p:nvPr/>
          </p:nvGrpSpPr>
          <p:grpSpPr>
            <a:xfrm>
              <a:off x="0" y="2932854"/>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1" name="圆角矩形 3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613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dirty="0">
                <a:solidFill>
                  <a:schemeClr val="bg1"/>
                </a:solidFill>
                <a:latin typeface="Arial" panose="020B0604020202020204"/>
                <a:ea typeface="微软雅黑" panose="020B0503020204020204" charset="-122"/>
              </a:rPr>
              <a:t>11</a:t>
            </a:r>
            <a:endParaRPr kumimoji="1" lang="zh-CN" altLang="en-US" sz="1600" kern="0" dirty="0">
              <a:solidFill>
                <a:schemeClr val="bg1"/>
              </a:solidFill>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25" name="圆角矩形 24">
            <a:hlinkClick r:id="rId15"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5" name="圆角矩形 34">
            <a:hlinkClick r:id="rId16"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2730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154363"/>
            <a:ext cx="11412000" cy="3260573"/>
          </a:xfrm>
          <a:prstGeom prst="rect">
            <a:avLst/>
          </a:prstGeom>
        </p:spPr>
        <p:txBody>
          <a:bodyPr wrap="square">
            <a:spAutoFit/>
          </a:bodyPr>
          <a:lstStyle/>
          <a:p>
            <a:pPr algn="just">
              <a:lnSpc>
                <a:spcPct val="140000"/>
              </a:lnSpc>
              <a:spcAft>
                <a:spcPts val="0"/>
              </a:spcAft>
              <a:tabLst>
                <a:tab pos="2790825" algn="l"/>
                <a:tab pos="4231005" algn="l"/>
              </a:tabLst>
            </a:pPr>
            <a:r>
              <a:rPr lang="en-US" altLang="zh-CN" sz="2500">
                <a:latin typeface="Times New Roman" panose="02020603050405020304" pitchFamily="18" charset="0"/>
                <a:ea typeface="宋体" panose="02010600030101010101" pitchFamily="2" charset="-122"/>
              </a:rPr>
              <a:t>12.</a:t>
            </a:r>
            <a:r>
              <a:rPr lang="en-US" altLang="zh-CN" sz="2500">
                <a:latin typeface="Times New Roman" panose="02020603050405020304" pitchFamily="18" charset="0"/>
                <a:ea typeface="楷体" panose="02010609060101010101" pitchFamily="49" charset="-122"/>
              </a:rPr>
              <a:t>(</a:t>
            </a:r>
            <a:r>
              <a:rPr lang="zh-CN" altLang="zh-CN" sz="2500">
                <a:latin typeface="Times New Roman" panose="02020603050405020304" pitchFamily="18" charset="0"/>
                <a:ea typeface="楷体" panose="02010609060101010101" pitchFamily="49" charset="-122"/>
              </a:rPr>
              <a:t>多选</a:t>
            </a:r>
            <a:r>
              <a:rPr lang="en-US" altLang="zh-CN" sz="2500">
                <a:latin typeface="Times New Roman" panose="02020603050405020304" pitchFamily="18" charset="0"/>
                <a:ea typeface="楷体" panose="02010609060101010101" pitchFamily="49" charset="-122"/>
              </a:rPr>
              <a:t>)(</a:t>
            </a:r>
            <a:r>
              <a:rPr lang="en-US" altLang="zh-CN" sz="2500">
                <a:latin typeface="Times New Roman" panose="02020603050405020304" pitchFamily="18" charset="0"/>
                <a:ea typeface="宋体" panose="02010600030101010101" pitchFamily="2" charset="-122"/>
              </a:rPr>
              <a:t>2025·</a:t>
            </a:r>
            <a:r>
              <a:rPr lang="zh-CN" altLang="zh-CN" sz="2500">
                <a:latin typeface="Times New Roman" panose="02020603050405020304" pitchFamily="18" charset="0"/>
                <a:ea typeface="楷体" panose="02010609060101010101" pitchFamily="49" charset="-122"/>
              </a:rPr>
              <a:t>山东淄博市一模</a:t>
            </a:r>
            <a:r>
              <a:rPr lang="en-US" altLang="zh-CN" sz="2500">
                <a:latin typeface="Times New Roman" panose="02020603050405020304" pitchFamily="18" charset="0"/>
                <a:ea typeface="楷体" panose="02010609060101010101" pitchFamily="49" charset="-122"/>
              </a:rPr>
              <a:t>)</a:t>
            </a:r>
            <a:r>
              <a:rPr lang="en-US" altLang="zh-CN" sz="2500">
                <a:latin typeface="Times New Roman" panose="02020603050405020304" pitchFamily="18" charset="0"/>
                <a:ea typeface="宋体" panose="02010600030101010101" pitchFamily="2" charset="-122"/>
              </a:rPr>
              <a:t>2025</a:t>
            </a:r>
            <a:r>
              <a:rPr lang="zh-CN" altLang="zh-CN" sz="2500">
                <a:latin typeface="Times New Roman" panose="02020603050405020304" pitchFamily="18" charset="0"/>
                <a:ea typeface="宋体" panose="02010600030101010101" pitchFamily="2" charset="-122"/>
              </a:rPr>
              <a:t>年</a:t>
            </a:r>
            <a:r>
              <a:rPr lang="en-US" altLang="zh-CN" sz="2500">
                <a:latin typeface="Times New Roman" panose="02020603050405020304" pitchFamily="18" charset="0"/>
                <a:ea typeface="宋体" panose="02010600030101010101" pitchFamily="2" charset="-122"/>
              </a:rPr>
              <a:t>8</a:t>
            </a:r>
            <a:r>
              <a:rPr lang="zh-CN" altLang="zh-CN" sz="2500">
                <a:latin typeface="Times New Roman" panose="02020603050405020304" pitchFamily="18" charset="0"/>
                <a:ea typeface="宋体" panose="02010600030101010101" pitchFamily="2" charset="-122"/>
              </a:rPr>
              <a:t>月</a:t>
            </a:r>
            <a:r>
              <a:rPr lang="en-US" altLang="zh-CN" sz="2500">
                <a:latin typeface="Times New Roman" panose="02020603050405020304" pitchFamily="18" charset="0"/>
                <a:ea typeface="宋体" panose="02010600030101010101" pitchFamily="2" charset="-122"/>
              </a:rPr>
              <a:t>11</a:t>
            </a:r>
            <a:r>
              <a:rPr lang="zh-CN" altLang="zh-CN" sz="2500">
                <a:latin typeface="Times New Roman" panose="02020603050405020304" pitchFamily="18" charset="0"/>
                <a:ea typeface="宋体" panose="02010600030101010101" pitchFamily="2" charset="-122"/>
              </a:rPr>
              <a:t>日，我国大科学装置</a:t>
            </a:r>
            <a:r>
              <a:rPr lang="en-US" altLang="zh-CN" sz="2500">
                <a:latin typeface="Times New Roman" panose="02020603050405020304" pitchFamily="18" charset="0"/>
                <a:ea typeface="宋体" panose="02010600030101010101" pitchFamily="2" charset="-122"/>
              </a:rPr>
              <a:t>——</a:t>
            </a:r>
            <a:r>
              <a:rPr lang="zh-CN" altLang="zh-CN" sz="2500">
                <a:latin typeface="Times New Roman" panose="02020603050405020304" pitchFamily="18" charset="0"/>
                <a:ea typeface="宋体" panose="02010600030101010101" pitchFamily="2" charset="-122"/>
              </a:rPr>
              <a:t>江门中微子实验正式宣布完成全部液体闪烁体灌注。利用光电倍增管探测中微子被液体</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俘获</a:t>
            </a:r>
            <a:r>
              <a:rPr lang="en-US" altLang="zh-CN" sz="2500">
                <a:latin typeface="宋体" panose="02010600030101010101" pitchFamily="2" charset="-122"/>
                <a:ea typeface="宋体" panose="02010600030101010101" pitchFamily="2" charset="-122"/>
              </a:rPr>
              <a:t>”</a:t>
            </a:r>
            <a:r>
              <a:rPr lang="zh-CN" altLang="zh-CN" sz="2500">
                <a:latin typeface="Times New Roman" panose="02020603050405020304" pitchFamily="18" charset="0"/>
                <a:ea typeface="宋体" panose="02010600030101010101" pitchFamily="2" charset="-122"/>
              </a:rPr>
              <a:t>时产生的闪烁光，并将光信号转换为电信号输出。如图为光电倍增管的原理图，在阴极</a:t>
            </a:r>
            <a:r>
              <a:rPr lang="en-US" altLang="zh-CN" sz="2500">
                <a:latin typeface="Times New Roman" panose="02020603050405020304" pitchFamily="18" charset="0"/>
                <a:ea typeface="宋体" panose="02010600030101010101" pitchFamily="2" charset="-122"/>
              </a:rPr>
              <a:t>K</a:t>
            </a:r>
            <a:r>
              <a:rPr lang="zh-CN" altLang="zh-CN" sz="2500">
                <a:latin typeface="Times New Roman" panose="02020603050405020304" pitchFamily="18" charset="0"/>
                <a:ea typeface="宋体" panose="02010600030101010101" pitchFamily="2" charset="-122"/>
              </a:rPr>
              <a:t>、各倍增电极和阳极</a:t>
            </a:r>
            <a:r>
              <a:rPr lang="en-US" altLang="zh-CN" sz="2500">
                <a:latin typeface="Times New Roman" panose="02020603050405020304" pitchFamily="18" charset="0"/>
                <a:ea typeface="宋体" panose="02010600030101010101" pitchFamily="2" charset="-122"/>
              </a:rPr>
              <a:t>A</a:t>
            </a:r>
            <a:r>
              <a:rPr lang="zh-CN" altLang="zh-CN" sz="2500">
                <a:latin typeface="Times New Roman" panose="02020603050405020304" pitchFamily="18" charset="0"/>
                <a:ea typeface="宋体" panose="02010600030101010101" pitchFamily="2" charset="-122"/>
              </a:rPr>
              <a:t>间加上电压，使阴极</a:t>
            </a:r>
            <a:r>
              <a:rPr lang="en-US" altLang="zh-CN" sz="2500">
                <a:latin typeface="Times New Roman" panose="02020603050405020304" pitchFamily="18" charset="0"/>
                <a:ea typeface="宋体" panose="02010600030101010101" pitchFamily="2" charset="-122"/>
              </a:rPr>
              <a:t>K</a:t>
            </a:r>
            <a:r>
              <a:rPr lang="zh-CN" altLang="zh-CN" sz="2500">
                <a:latin typeface="Times New Roman" panose="02020603050405020304" pitchFamily="18" charset="0"/>
                <a:ea typeface="宋体" panose="02010600030101010101" pitchFamily="2" charset="-122"/>
              </a:rPr>
              <a:t>、各倍增电极到阳极</a:t>
            </a:r>
            <a:r>
              <a:rPr lang="en-US" altLang="zh-CN" sz="2500">
                <a:latin typeface="Times New Roman" panose="02020603050405020304" pitchFamily="18" charset="0"/>
                <a:ea typeface="宋体" panose="02010600030101010101" pitchFamily="2" charset="-122"/>
              </a:rPr>
              <a:t>A</a:t>
            </a:r>
            <a:r>
              <a:rPr lang="zh-CN" altLang="zh-CN" sz="2500">
                <a:latin typeface="Times New Roman" panose="02020603050405020304" pitchFamily="18" charset="0"/>
                <a:ea typeface="宋体" panose="02010600030101010101" pitchFamily="2" charset="-122"/>
              </a:rPr>
              <a:t>的电势依次升高。当频率为</a:t>
            </a:r>
            <a:r>
              <a:rPr lang="en-US" altLang="zh-CN" sz="2500" i="1">
                <a:latin typeface="Times New Roman" panose="02020603050405020304" pitchFamily="18" charset="0"/>
                <a:ea typeface="宋体" panose="02010600030101010101" pitchFamily="2" charset="-122"/>
              </a:rPr>
              <a:t>ν</a:t>
            </a:r>
            <a:r>
              <a:rPr lang="zh-CN" altLang="zh-CN" sz="2500">
                <a:latin typeface="Times New Roman" panose="02020603050405020304" pitchFamily="18" charset="0"/>
                <a:ea typeface="宋体" panose="02010600030101010101" pitchFamily="2" charset="-122"/>
              </a:rPr>
              <a:t>的入射光照射到阴极</a:t>
            </a:r>
            <a:r>
              <a:rPr lang="en-US" altLang="zh-CN" sz="2500">
                <a:latin typeface="Times New Roman" panose="02020603050405020304" pitchFamily="18" charset="0"/>
                <a:ea typeface="宋体" panose="02010600030101010101" pitchFamily="2" charset="-122"/>
              </a:rPr>
              <a:t>K</a:t>
            </a:r>
            <a:r>
              <a:rPr lang="zh-CN" altLang="zh-CN" sz="2500">
                <a:latin typeface="Times New Roman" panose="02020603050405020304" pitchFamily="18" charset="0"/>
                <a:ea typeface="宋体" panose="02010600030101010101" pitchFamily="2" charset="-122"/>
              </a:rPr>
              <a:t>上时，从</a:t>
            </a:r>
            <a:r>
              <a:rPr lang="en-US" altLang="zh-CN" sz="2500">
                <a:latin typeface="Times New Roman" panose="02020603050405020304" pitchFamily="18" charset="0"/>
                <a:ea typeface="宋体" panose="02010600030101010101" pitchFamily="2" charset="-122"/>
              </a:rPr>
              <a:t>K</a:t>
            </a:r>
            <a:r>
              <a:rPr lang="zh-CN" altLang="zh-CN" sz="2500">
                <a:latin typeface="Times New Roman" panose="02020603050405020304" pitchFamily="18" charset="0"/>
                <a:ea typeface="宋体" panose="02010600030101010101" pitchFamily="2" charset="-122"/>
              </a:rPr>
              <a:t>上有光电子逸出，光电子的最大初速率为</a:t>
            </a:r>
            <a:r>
              <a:rPr lang="en-US" altLang="zh-CN" sz="2500" i="1">
                <a:latin typeface="Times New Roman" panose="02020603050405020304" pitchFamily="18" charset="0"/>
                <a:ea typeface="宋体" panose="02010600030101010101" pitchFamily="2" charset="-122"/>
              </a:rPr>
              <a:t>v</a:t>
            </a:r>
            <a:r>
              <a:rPr lang="en-US" altLang="zh-CN" sz="2500" baseline="-25000">
                <a:latin typeface="Times New Roman" panose="02020603050405020304" pitchFamily="18" charset="0"/>
                <a:ea typeface="宋体" panose="02010600030101010101" pitchFamily="2" charset="-122"/>
              </a:rPr>
              <a:t>m</a:t>
            </a:r>
            <a:r>
              <a:rPr lang="zh-CN" altLang="zh-CN" sz="2500">
                <a:latin typeface="Times New Roman" panose="02020603050405020304" pitchFamily="18" charset="0"/>
                <a:ea typeface="宋体" panose="02010600030101010101" pitchFamily="2" charset="-122"/>
              </a:rPr>
              <a:t>，阴极</a:t>
            </a:r>
            <a:r>
              <a:rPr lang="en-US" altLang="zh-CN" sz="2500">
                <a:latin typeface="Times New Roman" panose="02020603050405020304" pitchFamily="18" charset="0"/>
                <a:ea typeface="宋体" panose="02010600030101010101" pitchFamily="2" charset="-122"/>
              </a:rPr>
              <a:t>K</a:t>
            </a:r>
            <a:r>
              <a:rPr lang="zh-CN" altLang="zh-CN" sz="2500">
                <a:latin typeface="Times New Roman" panose="02020603050405020304" pitchFamily="18" charset="0"/>
                <a:ea typeface="宋体" panose="02010600030101010101" pitchFamily="2" charset="-122"/>
              </a:rPr>
              <a:t>和第一倍增极</a:t>
            </a:r>
            <a:r>
              <a:rPr lang="en-US" altLang="zh-CN" sz="2500">
                <a:latin typeface="Times New Roman" panose="02020603050405020304" pitchFamily="18" charset="0"/>
                <a:ea typeface="宋体" panose="02010600030101010101" pitchFamily="2" charset="-122"/>
              </a:rPr>
              <a:t>D</a:t>
            </a:r>
            <a:r>
              <a:rPr lang="en-US" altLang="zh-CN" sz="2500" baseline="-25000">
                <a:latin typeface="Times New Roman" panose="02020603050405020304" pitchFamily="18" charset="0"/>
                <a:ea typeface="宋体" panose="02010600030101010101" pitchFamily="2" charset="-122"/>
              </a:rPr>
              <a:t>1</a:t>
            </a:r>
            <a:r>
              <a:rPr lang="zh-CN" altLang="zh-CN" sz="2500">
                <a:latin typeface="Times New Roman" panose="02020603050405020304" pitchFamily="18" charset="0"/>
                <a:ea typeface="宋体" panose="02010600030101010101" pitchFamily="2" charset="-122"/>
              </a:rPr>
              <a:t>间的</a:t>
            </a:r>
            <a:r>
              <a:rPr lang="zh-CN" altLang="zh-CN" sz="2500" smtClean="0">
                <a:latin typeface="Times New Roman" panose="02020603050405020304" pitchFamily="18" charset="0"/>
                <a:ea typeface="宋体" panose="02010600030101010101" pitchFamily="2" charset="-122"/>
              </a:rPr>
              <a:t>加速电</a:t>
            </a:r>
            <a:r>
              <a:rPr lang="zh-CN" altLang="zh-CN" sz="2500">
                <a:latin typeface="Times New Roman" panose="02020603050405020304" pitchFamily="18" charset="0"/>
                <a:ea typeface="宋体" panose="02010600030101010101" pitchFamily="2" charset="-122"/>
              </a:rPr>
              <a:t>压为</a:t>
            </a:r>
            <a:r>
              <a:rPr lang="en-US" altLang="zh-CN" sz="2500" i="1">
                <a:latin typeface="Times New Roman" panose="02020603050405020304" pitchFamily="18" charset="0"/>
                <a:ea typeface="宋体" panose="02010600030101010101" pitchFamily="2" charset="-122"/>
              </a:rPr>
              <a:t>U</a:t>
            </a:r>
            <a:r>
              <a:rPr lang="zh-CN" altLang="zh-CN" sz="2500">
                <a:latin typeface="Times New Roman" panose="02020603050405020304" pitchFamily="18" charset="0"/>
                <a:ea typeface="宋体" panose="02010600030101010101" pitchFamily="2" charset="-122"/>
              </a:rPr>
              <a:t>，</a:t>
            </a:r>
            <a:r>
              <a:rPr lang="zh-CN" altLang="zh-CN" sz="2500" smtClean="0">
                <a:latin typeface="Times New Roman" panose="02020603050405020304" pitchFamily="18" charset="0"/>
                <a:ea typeface="宋体" panose="02010600030101010101" pitchFamily="2" charset="-122"/>
              </a:rPr>
              <a:t>电子</a:t>
            </a:r>
            <a:endParaRPr lang="zh-CN" altLang="zh-CN" sz="2500">
              <a:effectLst/>
              <a:latin typeface="Times New Roman" panose="02020603050405020304" pitchFamily="18" charset="0"/>
              <a:ea typeface="宋体" panose="02010600030101010101" pitchFamily="2" charset="-122"/>
            </a:endParaRPr>
          </a:p>
        </p:txBody>
      </p:sp>
      <p:sp>
        <p:nvSpPr>
          <p:cNvPr id="31" name="圆角矩形 3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8" name="圆角矩形 17">
            <a:hlinkClick r:id="rId14" action="ppaction://hlinksldjump"/>
          </p:cNvPr>
          <p:cNvSpPr/>
          <p:nvPr/>
        </p:nvSpPr>
        <p:spPr>
          <a:xfrm>
            <a:off x="670759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smtClean="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pic>
        <p:nvPicPr>
          <p:cNvPr id="19" name="image228.jpeg"/>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170" y="3645818"/>
            <a:ext cx="4974684" cy="2269418"/>
          </a:xfrm>
          <a:prstGeom prst="rect">
            <a:avLst/>
          </a:prstGeom>
          <a:noFill/>
          <a:ln>
            <a:noFill/>
          </a:ln>
        </p:spPr>
      </p:pic>
      <p:sp>
        <p:nvSpPr>
          <p:cNvPr id="20" name="矩形 19"/>
          <p:cNvSpPr/>
          <p:nvPr/>
        </p:nvSpPr>
        <p:spPr>
          <a:xfrm>
            <a:off x="389205" y="3382169"/>
            <a:ext cx="6318390" cy="2721964"/>
          </a:xfrm>
          <a:prstGeom prst="rect">
            <a:avLst/>
          </a:prstGeom>
        </p:spPr>
        <p:txBody>
          <a:bodyPr wrap="square">
            <a:spAutoFit/>
          </a:bodyPr>
          <a:lstStyle/>
          <a:p>
            <a:pPr algn="just">
              <a:lnSpc>
                <a:spcPct val="140000"/>
              </a:lnSpc>
              <a:spcAft>
                <a:spcPts val="0"/>
              </a:spcAft>
              <a:tabLst>
                <a:tab pos="2790825" algn="l"/>
                <a:tab pos="4231005" algn="l"/>
              </a:tabLst>
            </a:pPr>
            <a:r>
              <a:rPr lang="zh-CN" altLang="zh-CN" sz="2500">
                <a:latin typeface="Times New Roman" panose="02020603050405020304" pitchFamily="18" charset="0"/>
                <a:ea typeface="宋体" panose="02010600030101010101" pitchFamily="2" charset="-122"/>
              </a:rPr>
              <a:t>加速</a:t>
            </a:r>
            <a:r>
              <a:rPr lang="zh-CN" altLang="zh-CN" sz="2500" smtClean="0">
                <a:latin typeface="Times New Roman" panose="02020603050405020304" pitchFamily="18" charset="0"/>
                <a:ea typeface="宋体" panose="02010600030101010101" pitchFamily="2" charset="-122"/>
              </a:rPr>
              <a:t>后</a:t>
            </a:r>
            <a:r>
              <a:rPr lang="zh-CN" altLang="zh-CN" sz="2500">
                <a:latin typeface="Times New Roman" panose="02020603050405020304" pitchFamily="18" charset="0"/>
                <a:ea typeface="宋体" panose="02010600030101010101" pitchFamily="2" charset="-122"/>
              </a:rPr>
              <a:t>以较大的动能撞击到电极</a:t>
            </a:r>
            <a:r>
              <a:rPr lang="en-US" altLang="zh-CN" sz="2500">
                <a:latin typeface="Times New Roman" panose="02020603050405020304" pitchFamily="18" charset="0"/>
                <a:ea typeface="宋体" panose="02010600030101010101" pitchFamily="2" charset="-122"/>
              </a:rPr>
              <a:t>D</a:t>
            </a:r>
            <a:r>
              <a:rPr lang="en-US" altLang="zh-CN" sz="2500" baseline="-25000">
                <a:latin typeface="Times New Roman" panose="02020603050405020304" pitchFamily="18" charset="0"/>
                <a:ea typeface="宋体" panose="02010600030101010101" pitchFamily="2" charset="-122"/>
              </a:rPr>
              <a:t>1</a:t>
            </a:r>
            <a:r>
              <a:rPr lang="zh-CN" altLang="zh-CN" sz="2500">
                <a:latin typeface="Times New Roman" panose="02020603050405020304" pitchFamily="18" charset="0"/>
                <a:ea typeface="宋体" panose="02010600030101010101" pitchFamily="2" charset="-122"/>
              </a:rPr>
              <a:t>上，从</a:t>
            </a:r>
            <a:r>
              <a:rPr lang="en-US" altLang="zh-CN" sz="2500">
                <a:latin typeface="Times New Roman" panose="02020603050405020304" pitchFamily="18" charset="0"/>
                <a:ea typeface="宋体" panose="02010600030101010101" pitchFamily="2" charset="-122"/>
              </a:rPr>
              <a:t>D</a:t>
            </a:r>
            <a:r>
              <a:rPr lang="en-US" altLang="zh-CN" sz="2500" baseline="-25000">
                <a:latin typeface="Times New Roman" panose="02020603050405020304" pitchFamily="18" charset="0"/>
                <a:ea typeface="宋体" panose="02010600030101010101" pitchFamily="2" charset="-122"/>
              </a:rPr>
              <a:t>1</a:t>
            </a:r>
            <a:r>
              <a:rPr lang="zh-CN" altLang="zh-CN" sz="2500">
                <a:latin typeface="Times New Roman" panose="02020603050405020304" pitchFamily="18" charset="0"/>
                <a:ea typeface="宋体" panose="02010600030101010101" pitchFamily="2" charset="-122"/>
              </a:rPr>
              <a:t>上激发出更多电子，之后激发的电子数逐级倍增，最后阳极</a:t>
            </a:r>
            <a:r>
              <a:rPr lang="en-US" altLang="zh-CN" sz="2500">
                <a:latin typeface="Times New Roman" panose="02020603050405020304" pitchFamily="18" charset="0"/>
                <a:ea typeface="宋体" panose="02010600030101010101" pitchFamily="2" charset="-122"/>
              </a:rPr>
              <a:t>A</a:t>
            </a:r>
            <a:r>
              <a:rPr lang="zh-CN" altLang="zh-CN" sz="2500">
                <a:latin typeface="Times New Roman" panose="02020603050405020304" pitchFamily="18" charset="0"/>
                <a:ea typeface="宋体" panose="02010600030101010101" pitchFamily="2" charset="-122"/>
              </a:rPr>
              <a:t>收集到数倍于阴极</a:t>
            </a:r>
            <a:r>
              <a:rPr lang="en-US" altLang="zh-CN" sz="2500">
                <a:latin typeface="Times New Roman" panose="02020603050405020304" pitchFamily="18" charset="0"/>
                <a:ea typeface="宋体" panose="02010600030101010101" pitchFamily="2" charset="-122"/>
              </a:rPr>
              <a:t>K</a:t>
            </a:r>
            <a:r>
              <a:rPr lang="zh-CN" altLang="zh-CN" sz="2500">
                <a:latin typeface="Times New Roman" panose="02020603050405020304" pitchFamily="18" charset="0"/>
                <a:ea typeface="宋体" panose="02010600030101010101" pitchFamily="2" charset="-122"/>
              </a:rPr>
              <a:t>的电子数。已知电子电荷量为</a:t>
            </a:r>
            <a:r>
              <a:rPr lang="en-US" altLang="zh-CN" sz="2500" i="1">
                <a:latin typeface="Times New Roman" panose="02020603050405020304" pitchFamily="18" charset="0"/>
                <a:ea typeface="宋体" panose="02010600030101010101" pitchFamily="2" charset="-122"/>
              </a:rPr>
              <a:t>e</a:t>
            </a:r>
            <a:r>
              <a:rPr lang="zh-CN" altLang="zh-CN" sz="2500">
                <a:latin typeface="Times New Roman" panose="02020603050405020304" pitchFamily="18" charset="0"/>
                <a:ea typeface="宋体" panose="02010600030101010101" pitchFamily="2" charset="-122"/>
              </a:rPr>
              <a:t>，质量为</a:t>
            </a:r>
            <a:r>
              <a:rPr lang="en-US" altLang="zh-CN" sz="2500" i="1">
                <a:latin typeface="Times New Roman" panose="02020603050405020304" pitchFamily="18" charset="0"/>
                <a:ea typeface="宋体" panose="02010600030101010101" pitchFamily="2" charset="-122"/>
              </a:rPr>
              <a:t>m</a:t>
            </a:r>
            <a:r>
              <a:rPr lang="zh-CN" altLang="zh-CN" sz="2500">
                <a:latin typeface="Times New Roman" panose="02020603050405020304" pitchFamily="18" charset="0"/>
                <a:ea typeface="宋体" panose="02010600030101010101" pitchFamily="2" charset="-122"/>
              </a:rPr>
              <a:t>，普朗克常量为</a:t>
            </a:r>
            <a:r>
              <a:rPr lang="en-US" altLang="zh-CN" sz="2500" i="1">
                <a:latin typeface="Times New Roman" panose="02020603050405020304" pitchFamily="18" charset="0"/>
                <a:ea typeface="宋体" panose="02010600030101010101" pitchFamily="2" charset="-122"/>
              </a:rPr>
              <a:t>h</a:t>
            </a:r>
            <a:r>
              <a:rPr lang="zh-CN" altLang="zh-CN" sz="2500">
                <a:latin typeface="Times New Roman" panose="02020603050405020304" pitchFamily="18" charset="0"/>
                <a:ea typeface="宋体" panose="02010600030101010101" pitchFamily="2" charset="-122"/>
              </a:rPr>
              <a:t>。下列说法正确的是</a:t>
            </a:r>
          </a:p>
        </p:txBody>
      </p:sp>
      <p:sp>
        <p:nvSpPr>
          <p:cNvPr id="22" name="圆角矩形 21">
            <a:hlinkClick r:id="rId16"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2755470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1371812"/>
                <a:ext cx="11412000" cy="3856440"/>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该光电倍增管适用于各种频率的光</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仅增大该入射光光强不影响阳极</a:t>
                </a:r>
                <a:r>
                  <a:rPr lang="en-US" altLang="zh-CN" sz="2800" smtClean="0">
                    <a:effectLst/>
                    <a:latin typeface="Times New Roman" panose="02020603050405020304" pitchFamily="18" charset="0"/>
                    <a:ea typeface="宋体" panose="02010600030101010101" pitchFamily="2" charset="-122"/>
                  </a:rPr>
                  <a:t>A</a:t>
                </a:r>
              </a:p>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zh-CN" altLang="zh-CN" sz="2800" smtClean="0">
                    <a:effectLst/>
                    <a:latin typeface="Times New Roman" panose="02020603050405020304" pitchFamily="18" charset="0"/>
                    <a:ea typeface="宋体" panose="02010600030101010101" pitchFamily="2" charset="-122"/>
                  </a:rPr>
                  <a:t>单位</a:t>
                </a:r>
                <a:r>
                  <a:rPr lang="zh-CN" altLang="zh-CN" sz="2800">
                    <a:effectLst/>
                    <a:latin typeface="Times New Roman" panose="02020603050405020304" pitchFamily="18" charset="0"/>
                    <a:ea typeface="宋体" panose="02010600030101010101" pitchFamily="2" charset="-122"/>
                  </a:rPr>
                  <a:t>时间内收集到的电子数</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宋体" panose="02010600030101010101" pitchFamily="2" charset="-122"/>
                  </a:rPr>
                  <a:t>阴极材料的逸出功为</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m:rPr>
                                <m:sty m:val="p"/>
                              </m:rPr>
                              <a:rPr lang="en-US" altLang="zh-CN" sz="2800">
                                <a:effectLst/>
                                <a:latin typeface="Cambria Math" panose="02040503050406030204" pitchFamily="18" charset="0"/>
                                <a:ea typeface="宋体" panose="02010600030101010101" pitchFamily="2" charset="-122"/>
                              </a:rPr>
                              <m:t>m</m:t>
                            </m:r>
                          </m:sub>
                        </m:sSub>
                      </m:e>
                      <m:sup>
                        <m:r>
                          <a:rPr lang="en-US" altLang="zh-CN" sz="2800">
                            <a:effectLst/>
                            <a:latin typeface="Cambria Math" panose="02040503050406030204" pitchFamily="18" charset="0"/>
                            <a:ea typeface="宋体" panose="02010600030101010101" pitchFamily="2" charset="-122"/>
                          </a:rPr>
                          <m:t>2</m:t>
                        </m:r>
                      </m:sup>
                    </m:sSup>
                  </m:oMath>
                </a14:m>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宋体" panose="02010600030101010101" pitchFamily="2" charset="-122"/>
                  </a:rPr>
                  <a:t>光电子到达第一倍增极</a:t>
                </a:r>
                <a:r>
                  <a:rPr lang="en-US" altLang="zh-CN" sz="2800">
                    <a:effectLst/>
                    <a:latin typeface="Times New Roman" panose="02020603050405020304" pitchFamily="18" charset="0"/>
                    <a:ea typeface="宋体" panose="02010600030101010101" pitchFamily="2" charset="-122"/>
                  </a:rPr>
                  <a:t>D</a:t>
                </a:r>
                <a:r>
                  <a:rPr lang="en-US" altLang="zh-CN" sz="2800" baseline="-25000">
                    <a:effectLst/>
                    <a:latin typeface="Times New Roman" panose="02020603050405020304" pitchFamily="18" charset="0"/>
                    <a:ea typeface="宋体" panose="02010600030101010101" pitchFamily="2" charset="-122"/>
                  </a:rPr>
                  <a:t>1</a:t>
                </a:r>
                <a:r>
                  <a:rPr lang="zh-CN" altLang="zh-CN" sz="2800">
                    <a:effectLst/>
                    <a:latin typeface="Times New Roman" panose="02020603050405020304" pitchFamily="18" charset="0"/>
                    <a:ea typeface="宋体" panose="02010600030101010101" pitchFamily="2" charset="-122"/>
                  </a:rPr>
                  <a:t>的最大动能为</a:t>
                </a:r>
                <a:r>
                  <a:rPr lang="en-US" altLang="zh-CN" sz="2800" i="1">
                    <a:effectLst/>
                    <a:latin typeface="Times New Roman" panose="02020603050405020304" pitchFamily="18" charset="0"/>
                    <a:ea typeface="宋体" panose="02010600030101010101" pitchFamily="2" charset="-122"/>
                  </a:rPr>
                  <a:t>eU</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2</m:t>
                        </m:r>
                      </m:den>
                    </m:f>
                  </m:oMath>
                </a14:m>
                <a:r>
                  <a:rPr lang="en-US" altLang="zh-CN" sz="2800" i="1">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rPr>
                              <m:t>𝑣</m:t>
                            </m:r>
                          </m:e>
                          <m:sub>
                            <m:r>
                              <m:rPr>
                                <m:sty m:val="p"/>
                              </m:rPr>
                              <a:rPr lang="en-US" altLang="zh-CN" sz="2800">
                                <a:effectLst/>
                                <a:latin typeface="Cambria Math" panose="02040503050406030204" pitchFamily="18" charset="0"/>
                                <a:ea typeface="宋体" panose="02010600030101010101" pitchFamily="2" charset="-122"/>
                              </a:rPr>
                              <m:t>m</m:t>
                            </m:r>
                          </m:sub>
                        </m:sSub>
                      </m:e>
                      <m:sup>
                        <m:r>
                          <a:rPr lang="en-US" altLang="zh-CN" sz="2800">
                            <a:effectLst/>
                            <a:latin typeface="Cambria Math" panose="02040503050406030204" pitchFamily="18" charset="0"/>
                            <a:ea typeface="宋体" panose="02010600030101010101" pitchFamily="2" charset="-122"/>
                          </a:rPr>
                          <m:t>2</m:t>
                        </m:r>
                      </m:sup>
                    </m:sSup>
                  </m:oMath>
                </a14:m>
                <a:endParaRPr lang="zh-CN" altLang="zh-CN" sz="105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1371812"/>
                <a:ext cx="11412000" cy="3856440"/>
              </a:xfrm>
              <a:prstGeom prst="rect">
                <a:avLst/>
              </a:prstGeom>
              <a:blipFill rotWithShape="0">
                <a:blip r:embed="rId2"/>
                <a:stretch>
                  <a:fillRect l="-1122"/>
                </a:stretch>
              </a:blipFill>
            </p:spPr>
            <p:txBody>
              <a:bodyPr/>
              <a:lstStyle/>
              <a:p>
                <a:r>
                  <a:rPr lang="zh-CN" altLang="en-US">
                    <a:noFill/>
                  </a:rPr>
                  <a:t> </a:t>
                </a:r>
              </a:p>
            </p:txBody>
          </p:sp>
        </mc:Fallback>
      </mc:AlternateContent>
      <p:sp>
        <p:nvSpPr>
          <p:cNvPr id="31" name="圆角矩形 3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6" name="TextBox 14"/>
          <p:cNvSpPr txBox="1"/>
          <p:nvPr/>
        </p:nvSpPr>
        <p:spPr>
          <a:xfrm>
            <a:off x="233983" y="3429794"/>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7" name="TextBox 14"/>
          <p:cNvSpPr txBox="1"/>
          <p:nvPr/>
        </p:nvSpPr>
        <p:spPr>
          <a:xfrm>
            <a:off x="233983" y="4365898"/>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8" name="圆角矩形 17">
            <a:hlinkClick r:id="rId15" action="ppaction://hlinksldjump"/>
          </p:cNvPr>
          <p:cNvSpPr/>
          <p:nvPr/>
        </p:nvSpPr>
        <p:spPr>
          <a:xfrm>
            <a:off x="670759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smtClean="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pic>
        <p:nvPicPr>
          <p:cNvPr id="19" name="image228.jpeg"/>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5138" y="1448408"/>
            <a:ext cx="4974684" cy="2269418"/>
          </a:xfrm>
          <a:prstGeom prst="rect">
            <a:avLst/>
          </a:prstGeom>
          <a:noFill/>
          <a:ln>
            <a:noFill/>
          </a:ln>
        </p:spPr>
      </p:pic>
      <p:sp>
        <p:nvSpPr>
          <p:cNvPr id="22" name="圆角矩形 21">
            <a:hlinkClick r:id="rId17"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19745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18" name="组合 17"/>
          <p:cNvGrpSpPr/>
          <p:nvPr/>
        </p:nvGrpSpPr>
        <p:grpSpPr>
          <a:xfrm>
            <a:off x="0" y="431923"/>
            <a:ext cx="11783838" cy="5374135"/>
            <a:chOff x="0" y="2932854"/>
            <a:chExt cx="11783838" cy="5374135"/>
          </a:xfrm>
        </p:grpSpPr>
        <mc:AlternateContent xmlns:mc="http://schemas.openxmlformats.org/markup-compatibility/2006" xmlns:a14="http://schemas.microsoft.com/office/drawing/2010/main">
          <mc:Choice Requires="a14">
            <p:sp>
              <p:nvSpPr>
                <p:cNvPr id="20" name="矩形 19"/>
                <p:cNvSpPr/>
                <p:nvPr/>
              </p:nvSpPr>
              <p:spPr>
                <a:xfrm>
                  <a:off x="474533" y="3355377"/>
                  <a:ext cx="11309305" cy="4951612"/>
                </a:xfrm>
                <a:prstGeom prst="rect">
                  <a:avLst/>
                </a:prstGeom>
              </p:spPr>
              <p:txBody>
                <a:bodyPr wrap="square">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该光电倍增管仅适用于能够使阴极</a:t>
                  </a:r>
                  <a:r>
                    <a:rPr lang="en-US" altLang="zh-CN" sz="2800">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发生光电效应的光，故</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仅</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增大该入射光的强度，则从阴极</a:t>
                  </a:r>
                  <a:r>
                    <a:rPr lang="en-US" altLang="zh-CN" sz="2800">
                      <a:effectLst/>
                      <a:latin typeface="Times New Roman" panose="02020603050405020304" pitchFamily="18" charset="0"/>
                      <a:ea typeface="宋体" panose="02010600030101010101" pitchFamily="2" charset="-122"/>
                    </a:rPr>
                    <a:t>K</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发射的光电子数增多，所以最后从阳极</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释放的电子数也会增多，故</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2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根据</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爱因斯坦光电效应方程可得</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m:t>
                              </m:r>
                            </m:sub>
                          </m:sSub>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oMath>
                  </a14:m>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W</a:t>
                  </a:r>
                  <a:r>
                    <a:rPr lang="en-US" altLang="zh-CN" sz="2800" baseline="-25000">
                      <a:effectLst/>
                      <a:latin typeface="Times New Roman" panose="02020603050405020304" pitchFamily="18" charset="0"/>
                      <a:ea typeface="宋体" panose="02010600030101010101" pitchFamily="2" charset="-122"/>
                    </a:rPr>
                    <a:t>0</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，解得阴极材料的逸出功为</a:t>
                  </a:r>
                  <a:r>
                    <a:rPr lang="en-US" altLang="zh-CN" sz="2800" i="1">
                      <a:effectLst/>
                      <a:latin typeface="Times New Roman" panose="02020603050405020304" pitchFamily="18" charset="0"/>
                      <a:ea typeface="宋体" panose="02010600030101010101" pitchFamily="2" charset="-122"/>
                    </a:rPr>
                    <a:t>W</a:t>
                  </a:r>
                  <a:r>
                    <a:rPr lang="en-US" altLang="zh-CN" sz="2800" baseline="-25000">
                      <a:effectLst/>
                      <a:latin typeface="Times New Roman" panose="02020603050405020304" pitchFamily="18" charset="0"/>
                      <a:ea typeface="宋体" panose="02010600030101010101" pitchFamily="2" charset="-122"/>
                    </a:rPr>
                    <a:t>0</a:t>
                  </a:r>
                  <a:r>
                    <a:rPr lang="en-US" altLang="zh-CN" sz="2800">
                      <a:effectLst/>
                      <a:latin typeface="Times New Roman" panose="02020603050405020304" pitchFamily="18" charset="0"/>
                      <a:ea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hν</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a:effectLst/>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rPr>
                          </m:ctrlPr>
                        </m:sSupPr>
                        <m:e>
                          <m:sSub>
                            <m:sSubPr>
                              <m:ctrlPr>
                                <a:rPr lang="zh-CN" altLang="zh-CN" sz="2800"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m:t>
                              </m:r>
                            </m:sub>
                          </m:sSub>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20000"/>
                    </a:lnSpc>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光电子到达第一倍增极</a:t>
                  </a:r>
                  <a:r>
                    <a:rPr lang="en-US" altLang="zh-CN" sz="2800">
                      <a:latin typeface="Times New Roman" panose="02020603050405020304" pitchFamily="18" charset="0"/>
                      <a:ea typeface="宋体" panose="02010600030101010101" pitchFamily="2" charset="-122"/>
                    </a:rPr>
                    <a:t>D</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的过程，根据动能定理有</a:t>
                  </a:r>
                  <a:r>
                    <a:rPr lang="en-US" altLang="zh-CN" sz="2800" i="1">
                      <a:latin typeface="Times New Roman" panose="02020603050405020304" pitchFamily="18" charset="0"/>
                      <a:ea typeface="宋体" panose="02010600030101010101" pitchFamily="2" charset="-122"/>
                    </a:rPr>
                    <a:t>eU</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latin typeface="Cambria Math" panose="02040503050406030204" pitchFamily="18" charset="0"/>
                              <a:ea typeface="Cambria Math" panose="02040503050406030204" pitchFamily="18" charset="0"/>
                            </a:rPr>
                          </m:ctrlPr>
                        </m:sSupPr>
                        <m:e>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latin typeface="Cambria Math" panose="02040503050406030204" pitchFamily="18" charset="0"/>
                                  <a:ea typeface="宋体" panose="02010600030101010101" pitchFamily="2" charset="-122"/>
                                  <a:cs typeface="Times New Roman" panose="02020603050405020304" pitchFamily="18" charset="0"/>
                                </a:rPr>
                                <m:t>m</m:t>
                              </m:r>
                            </m:sub>
                          </m:sSub>
                        </m:e>
                        <m:sup>
                          <m:r>
                            <a:rPr lang="en-US" altLang="zh-CN" sz="2800">
                              <a:latin typeface="Cambria Math" panose="02040503050406030204" pitchFamily="18" charset="0"/>
                              <a:ea typeface="宋体" panose="02010600030101010101" pitchFamily="2" charset="-122"/>
                              <a:cs typeface="Times New Roman" panose="02020603050405020304" pitchFamily="18" charset="0"/>
                            </a:rPr>
                            <m:t>2</m:t>
                          </m:r>
                        </m:sup>
                      </m:sSup>
                    </m:oMath>
                  </a14:m>
                  <a:r>
                    <a:rPr lang="zh-CN" altLang="zh-CN" sz="2800">
                      <a:latin typeface="Times New Roman" panose="02020603050405020304" pitchFamily="18" charset="0"/>
                      <a:ea typeface="楷体" panose="02010609060101010101" pitchFamily="49" charset="-122"/>
                      <a:cs typeface="Times New Roman" panose="02020603050405020304" pitchFamily="18" charset="0"/>
                    </a:rPr>
                    <a:t>，可得光电子到达第一倍增极</a:t>
                  </a:r>
                  <a:r>
                    <a:rPr lang="en-US" altLang="zh-CN" sz="2800">
                      <a:latin typeface="Times New Roman" panose="02020603050405020304" pitchFamily="18" charset="0"/>
                      <a:ea typeface="宋体" panose="02010600030101010101" pitchFamily="2" charset="-122"/>
                    </a:rPr>
                    <a:t>D</a:t>
                  </a:r>
                  <a:r>
                    <a:rPr lang="en-US" altLang="zh-CN" sz="2800" baseline="-25000">
                      <a:latin typeface="Times New Roman" panose="02020603050405020304" pitchFamily="18" charset="0"/>
                      <a:ea typeface="宋体" panose="02010600030101010101" pitchFamily="2" charset="-122"/>
                    </a:rPr>
                    <a:t>1</a:t>
                  </a:r>
                  <a:r>
                    <a:rPr lang="zh-CN" altLang="zh-CN" sz="2800">
                      <a:latin typeface="Times New Roman" panose="02020603050405020304" pitchFamily="18" charset="0"/>
                      <a:ea typeface="楷体" panose="02010609060101010101" pitchFamily="49" charset="-122"/>
                      <a:cs typeface="Times New Roman" panose="02020603050405020304" pitchFamily="18" charset="0"/>
                    </a:rPr>
                    <a:t>的最大动能为</a:t>
                  </a:r>
                  <a:r>
                    <a:rPr lang="en-US" altLang="zh-CN" sz="2800" i="1">
                      <a:latin typeface="Times New Roman" panose="02020603050405020304" pitchFamily="18" charset="0"/>
                      <a:ea typeface="宋体" panose="02010600030101010101" pitchFamily="2" charset="-122"/>
                    </a:rPr>
                    <a:t>E</a:t>
                  </a:r>
                  <a:r>
                    <a:rPr lang="en-US" altLang="zh-CN" sz="2800" baseline="-25000">
                      <a:latin typeface="Times New Roman" panose="02020603050405020304" pitchFamily="18" charset="0"/>
                      <a:ea typeface="宋体" panose="02010600030101010101" pitchFamily="2" charset="-122"/>
                    </a:rPr>
                    <a:t>k</a:t>
                  </a:r>
                  <a:r>
                    <a:rPr lang="en-US" altLang="zh-CN" sz="2800">
                      <a:latin typeface="Times New Roman" panose="02020603050405020304" pitchFamily="18" charset="0"/>
                      <a:ea typeface="宋体" panose="02010600030101010101" pitchFamily="2" charset="-122"/>
                    </a:rPr>
                    <a:t>=</a:t>
                  </a:r>
                  <a:r>
                    <a:rPr lang="en-US" altLang="zh-CN" sz="2800" i="1">
                      <a:latin typeface="Times New Roman" panose="02020603050405020304" pitchFamily="18" charset="0"/>
                      <a:ea typeface="宋体" panose="02010600030101010101" pitchFamily="2" charset="-122"/>
                    </a:rPr>
                    <a:t>eU</a:t>
                  </a:r>
                  <a:r>
                    <a:rPr lang="en-US" altLang="zh-CN" sz="2800">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latin typeface="Cambria Math" panose="02040503050406030204" pitchFamily="18" charset="0"/>
                              <a:ea typeface="Cambria Math" panose="02040503050406030204" pitchFamily="18" charset="0"/>
                            </a:rPr>
                          </m:ctrlPr>
                        </m:fPr>
                        <m:num>
                          <m:r>
                            <a:rPr lang="en-US" altLang="zh-CN" sz="2800">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a:latin typeface="Times New Roman" panose="02020603050405020304" pitchFamily="18" charset="0"/>
                      <a:ea typeface="宋体" panose="02010600030101010101" pitchFamily="2" charset="-122"/>
                    </a:rPr>
                    <a:t>m</a:t>
                  </a:r>
                  <a14:m>
                    <m:oMath xmlns:m="http://schemas.openxmlformats.org/officeDocument/2006/math">
                      <m:sSup>
                        <m:sSupPr>
                          <m:ctrlPr>
                            <a:rPr lang="zh-CN" altLang="zh-CN" sz="2800" i="1">
                              <a:latin typeface="Cambria Math" panose="02040503050406030204" pitchFamily="18" charset="0"/>
                              <a:ea typeface="Cambria Math" panose="02040503050406030204" pitchFamily="18" charset="0"/>
                            </a:rPr>
                          </m:ctrlPr>
                        </m:sSupPr>
                        <m:e>
                          <m:sSub>
                            <m:sSubPr>
                              <m:ctrlPr>
                                <a:rPr lang="zh-CN" altLang="zh-CN" sz="2800" i="1">
                                  <a:latin typeface="Cambria Math" panose="02040503050406030204" pitchFamily="18" charset="0"/>
                                  <a:ea typeface="Cambria Math" panose="02040503050406030204" pitchFamily="18" charset="0"/>
                                </a:rPr>
                              </m:ctrlPr>
                            </m:sSubPr>
                            <m:e>
                              <m:r>
                                <a:rPr lang="en-US" altLang="zh-CN" sz="2800" i="1">
                                  <a:latin typeface="Cambria Math" panose="02040503050406030204" pitchFamily="18" charset="0"/>
                                  <a:ea typeface="宋体" panose="02010600030101010101" pitchFamily="2" charset="-122"/>
                                  <a:cs typeface="Times New Roman" panose="02020603050405020304" pitchFamily="18" charset="0"/>
                                </a:rPr>
                                <m:t>𝑣</m:t>
                              </m:r>
                            </m:e>
                            <m:sub>
                              <m:r>
                                <m:rPr>
                                  <m:sty m:val="p"/>
                                </m:rPr>
                                <a:rPr lang="en-US" altLang="zh-CN" sz="2800">
                                  <a:latin typeface="Cambria Math" panose="02040503050406030204" pitchFamily="18" charset="0"/>
                                  <a:ea typeface="宋体" panose="02010600030101010101" pitchFamily="2" charset="-122"/>
                                  <a:cs typeface="Times New Roman" panose="02020603050405020304" pitchFamily="18" charset="0"/>
                                </a:rPr>
                                <m:t>m</m:t>
                              </m:r>
                            </m:sub>
                          </m:sSub>
                        </m:e>
                        <m:sup>
                          <m:r>
                            <a:rPr lang="en-US" altLang="zh-CN" sz="2800">
                              <a:latin typeface="Cambria Math" panose="02040503050406030204" pitchFamily="18" charset="0"/>
                              <a:ea typeface="宋体" panose="02010600030101010101" pitchFamily="2" charset="-122"/>
                              <a:cs typeface="Times New Roman" panose="02020603050405020304" pitchFamily="18" charset="0"/>
                            </a:rPr>
                            <m:t>2</m:t>
                          </m:r>
                        </m:sup>
                      </m:sSup>
                    </m:oMath>
                  </a14:m>
                  <a:r>
                    <a:rPr lang="zh-CN" altLang="zh-CN" sz="2800">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100">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474533" y="3355377"/>
                  <a:ext cx="11309305" cy="4951612"/>
                </a:xfrm>
                <a:prstGeom prst="rect">
                  <a:avLst/>
                </a:prstGeom>
                <a:blipFill rotWithShape="0">
                  <a:blip r:embed="rId2"/>
                  <a:stretch>
                    <a:fillRect l="-1132" r="-1078"/>
                  </a:stretch>
                </a:blipFill>
              </p:spPr>
              <p:txBody>
                <a:bodyPr/>
                <a:lstStyle/>
                <a:p>
                  <a:r>
                    <a:rPr lang="zh-CN" altLang="en-US">
                      <a:noFill/>
                    </a:rPr>
                    <a:t> </a:t>
                  </a:r>
                </a:p>
              </p:txBody>
            </p:sp>
          </mc:Fallback>
        </mc:AlternateContent>
        <p:grpSp>
          <p:nvGrpSpPr>
            <p:cNvPr id="22" name="组合 21"/>
            <p:cNvGrpSpPr/>
            <p:nvPr/>
          </p:nvGrpSpPr>
          <p:grpSpPr>
            <a:xfrm>
              <a:off x="0" y="2932854"/>
              <a:ext cx="1439863" cy="424932"/>
              <a:chOff x="51643" y="755060"/>
              <a:chExt cx="1439863" cy="424932"/>
            </a:xfrm>
          </p:grpSpPr>
          <p:sp>
            <p:nvSpPr>
              <p:cNvPr id="23" name="矩形 22"/>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6"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7" name="组合 65"/>
              <p:cNvGrpSpPr>
                <a:grpSpLocks/>
              </p:cNvGrpSpPr>
              <p:nvPr/>
            </p:nvGrpSpPr>
            <p:grpSpPr bwMode="auto">
              <a:xfrm>
                <a:off x="1224676" y="886173"/>
                <a:ext cx="162478" cy="162211"/>
                <a:chOff x="3104" y="165"/>
                <a:chExt cx="276" cy="275"/>
              </a:xfrm>
            </p:grpSpPr>
            <p:cxnSp>
              <p:nvCxnSpPr>
                <p:cNvPr id="28" name="直接连接符 27"/>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31" name="圆角矩形 3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35" name="圆角矩形 34">
            <a:hlinkClick r:id="rId15" action="ppaction://hlinksldjump"/>
          </p:cNvPr>
          <p:cNvSpPr/>
          <p:nvPr/>
        </p:nvSpPr>
        <p:spPr>
          <a:xfrm>
            <a:off x="670759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smtClean="0">
                <a:solidFill>
                  <a:schemeClr val="bg1"/>
                </a:solidFill>
                <a:latin typeface="Arial" panose="020B0604020202020204"/>
                <a:ea typeface="微软雅黑" panose="020B0503020204020204" charset="-122"/>
              </a:rPr>
              <a:t>12</a:t>
            </a:r>
            <a:endParaRPr kumimoji="1" lang="zh-CN" altLang="en-US" sz="1600" kern="0" dirty="0">
              <a:solidFill>
                <a:schemeClr val="bg1"/>
              </a:solidFill>
              <a:latin typeface="Arial" panose="020B0604020202020204"/>
              <a:ea typeface="微软雅黑" panose="020B0503020204020204" charset="-122"/>
            </a:endParaRPr>
          </a:p>
        </p:txBody>
      </p:sp>
      <p:sp>
        <p:nvSpPr>
          <p:cNvPr id="43" name="圆角矩形 42">
            <a:hlinkClick r:id="rId16" action="ppaction://hlinksldjump"/>
          </p:cNvPr>
          <p:cNvSpPr/>
          <p:nvPr/>
        </p:nvSpPr>
        <p:spPr>
          <a:xfrm>
            <a:off x="713905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13</a:t>
            </a:r>
            <a:endParaRPr kumimoji="1" lang="zh-CN" altLang="en-US" sz="1600" kern="0" dirty="0">
              <a:solidFill>
                <a:prstClr val="white">
                  <a:lumMod val="50000"/>
                </a:prstClr>
              </a:solidFill>
              <a:latin typeface="Arial" panose="020B0604020202020204"/>
              <a:ea typeface="微软雅黑" panose="020B0503020204020204" charset="-122"/>
            </a:endParaRPr>
          </a:p>
        </p:txBody>
      </p:sp>
    </p:spTree>
    <p:extLst>
      <p:ext uri="{BB962C8B-B14F-4D97-AF65-F5344CB8AC3E}">
        <p14:creationId xmlns:p14="http://schemas.microsoft.com/office/powerpoint/2010/main" val="15536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573335"/>
                <a:ext cx="11412000" cy="4656659"/>
              </a:xfrm>
              <a:prstGeom prst="rect">
                <a:avLst/>
              </a:prstGeom>
            </p:spPr>
            <p:txBody>
              <a:bodyPr wrap="square">
                <a:spAutoFit/>
              </a:bodyPr>
              <a:lstStyle/>
              <a:p>
                <a:pPr>
                  <a:lnSpc>
                    <a:spcPct val="150000"/>
                  </a:lnSpc>
                  <a:spcAft>
                    <a:spcPts val="0"/>
                  </a:spcAft>
                  <a:tabLst>
                    <a:tab pos="2790825" algn="l"/>
                    <a:tab pos="4231005" algn="l"/>
                  </a:tabLst>
                </a:pPr>
                <a:r>
                  <a:rPr lang="en-US" altLang="zh-CN" sz="2800">
                    <a:latin typeface="Times New Roman" panose="02020603050405020304" pitchFamily="18" charset="0"/>
                    <a:ea typeface="宋体" panose="02010600030101010101" pitchFamily="2" charset="-122"/>
                  </a:rPr>
                  <a:t>13.</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楷体" panose="02010609060101010101" pitchFamily="49" charset="-122"/>
                  </a:rPr>
                  <a:t>多选</a:t>
                </a:r>
                <a:r>
                  <a:rPr lang="en-US" altLang="zh-CN" sz="280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福建卷</a:t>
                </a:r>
                <a:r>
                  <a:rPr lang="en-US" altLang="zh-CN" sz="2800">
                    <a:effectLst/>
                    <a:latin typeface="Times New Roman" panose="02020603050405020304" pitchFamily="18" charset="0"/>
                    <a:ea typeface="宋体" panose="02010600030101010101" pitchFamily="2" charset="-122"/>
                  </a:rPr>
                  <a:t>·6</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某核反应方程为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2</m:t>
                        </m:r>
                      </m:sup>
                    </m:sSubSup>
                  </m:oMath>
                </a14:m>
                <a:r>
                  <a:rPr lang="en-US" altLang="zh-CN" sz="2800">
                    <a:effectLst/>
                    <a:latin typeface="Times New Roman" panose="02020603050405020304" pitchFamily="18" charset="0"/>
                    <a:ea typeface="宋体" panose="02010600030101010101" pitchFamily="2" charset="-122"/>
                  </a:rPr>
                  <a:t>H+</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1</m:t>
                        </m:r>
                      </m:sub>
                      <m:sup>
                        <m:r>
                          <a:rPr lang="en-US" altLang="zh-CN" sz="2800">
                            <a:effectLst/>
                            <a:latin typeface="Cambria Math" panose="02040503050406030204" pitchFamily="18" charset="0"/>
                            <a:ea typeface="宋体" panose="02010600030101010101" pitchFamily="2" charset="-122"/>
                          </a:rPr>
                          <m:t>3</m:t>
                        </m:r>
                      </m:sup>
                    </m:sSubSup>
                  </m:oMath>
                </a14:m>
                <a:r>
                  <a:rPr lang="en-US" altLang="zh-CN" sz="2800">
                    <a:effectLst/>
                    <a:latin typeface="Times New Roman" panose="02020603050405020304" pitchFamily="18" charset="0"/>
                    <a:ea typeface="宋体" panose="02010600030101010101" pitchFamily="2" charset="-122"/>
                  </a:rPr>
                  <a:t>H</a:t>
                </a:r>
                <a:r>
                  <a:rPr lang="zh-CN" altLang="zh-CN" sz="2800">
                    <a:effectLst/>
                    <a:latin typeface="Times New Roman" panose="02020603050405020304" pitchFamily="18" charset="0"/>
                    <a:ea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m:t>
                        </m:r>
                      </m:sub>
                      <m:sup>
                        <m:r>
                          <a:rPr lang="en-US" altLang="zh-CN" sz="2800">
                            <a:effectLst/>
                            <a:latin typeface="Cambria Math" panose="02040503050406030204" pitchFamily="18" charset="0"/>
                            <a:ea typeface="宋体" panose="02010600030101010101" pitchFamily="2" charset="-122"/>
                          </a:rPr>
                          <m:t>4</m:t>
                        </m:r>
                      </m:sup>
                    </m:sSubSup>
                  </m:oMath>
                </a14:m>
                <a:r>
                  <a:rPr lang="en-US" altLang="zh-CN" sz="2800">
                    <a:effectLst/>
                    <a:latin typeface="Times New Roman" panose="02020603050405020304" pitchFamily="18" charset="0"/>
                    <a:ea typeface="宋体" panose="02010600030101010101" pitchFamily="2" charset="-122"/>
                  </a:rPr>
                  <a:t>He+</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1</m:t>
                        </m:r>
                      </m:sup>
                    </m:sSubSup>
                  </m:oMath>
                </a14:m>
                <a:r>
                  <a:rPr lang="en-US" altLang="zh-CN" sz="2800">
                    <a:effectLst/>
                    <a:latin typeface="Times New Roman" panose="02020603050405020304" pitchFamily="18" charset="0"/>
                    <a:ea typeface="宋体" panose="02010600030101010101" pitchFamily="2" charset="-122"/>
                  </a:rPr>
                  <a:t>n+17.6 MeV</a:t>
                </a:r>
                <a:r>
                  <a:rPr lang="zh-CN" altLang="zh-CN" sz="2800">
                    <a:effectLst/>
                    <a:latin typeface="Times New Roman" panose="02020603050405020304" pitchFamily="18" charset="0"/>
                    <a:ea typeface="宋体" panose="02010600030101010101" pitchFamily="2" charset="-122"/>
                  </a:rPr>
                  <a:t>，现真空中有两个动量大小相等、方向相反的氘核与氚核相撞，发生核反应，设反应释放的能量几乎全部转化为</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m:t>
                        </m:r>
                      </m:sub>
                      <m:sup>
                        <m:r>
                          <a:rPr lang="en-US" altLang="zh-CN" sz="2800">
                            <a:effectLst/>
                            <a:latin typeface="Cambria Math" panose="02040503050406030204" pitchFamily="18" charset="0"/>
                            <a:ea typeface="宋体" panose="02010600030101010101" pitchFamily="2" charset="-122"/>
                          </a:rPr>
                          <m:t>4</m:t>
                        </m:r>
                      </m:sup>
                    </m:sSubSup>
                  </m:oMath>
                </a14:m>
                <a:r>
                  <a:rPr lang="en-US" altLang="zh-CN" sz="2800">
                    <a:effectLst/>
                    <a:latin typeface="Times New Roman" panose="02020603050405020304" pitchFamily="18" charset="0"/>
                    <a:ea typeface="宋体" panose="02010600030101010101" pitchFamily="2" charset="-122"/>
                  </a:rPr>
                  <a:t>He</a:t>
                </a:r>
                <a:r>
                  <a:rPr lang="zh-CN" altLang="zh-CN" sz="2800">
                    <a:effectLst/>
                    <a:latin typeface="Times New Roman" panose="02020603050405020304" pitchFamily="18" charset="0"/>
                    <a:ea typeface="宋体" panose="02010600030101010101" pitchFamily="2" charset="-122"/>
                  </a:rPr>
                  <a:t>与</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1</m:t>
                        </m:r>
                      </m:sup>
                    </m:sSubSup>
                  </m:oMath>
                </a14:m>
                <a:r>
                  <a:rPr lang="en-US" altLang="zh-CN" sz="2800">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rPr>
                  <a:t>的动能，则</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宋体" panose="02010600030101010101" pitchFamily="2" charset="-122"/>
                  </a:rPr>
                  <a:t>该反应有质量亏损</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宋体" panose="02010600030101010101" pitchFamily="2" charset="-122"/>
                  </a:rPr>
                  <a:t>该反应为核裂变</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C.</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0</m:t>
                        </m:r>
                      </m:sub>
                      <m:sup>
                        <m:r>
                          <a:rPr lang="en-US" altLang="zh-CN" sz="2800">
                            <a:effectLst/>
                            <a:latin typeface="Cambria Math" panose="02040503050406030204" pitchFamily="18" charset="0"/>
                            <a:ea typeface="宋体" panose="02010600030101010101" pitchFamily="2" charset="-122"/>
                          </a:rPr>
                          <m:t>1</m:t>
                        </m:r>
                      </m:sup>
                    </m:sSubSup>
                  </m:oMath>
                </a14:m>
                <a:r>
                  <a:rPr lang="en-US" altLang="zh-CN" sz="2800">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宋体" panose="02010600030101010101" pitchFamily="2" charset="-122"/>
                  </a:rPr>
                  <a:t>获得的动能约为</a:t>
                </a:r>
                <a:r>
                  <a:rPr lang="en-US" altLang="zh-CN" sz="2800">
                    <a:effectLst/>
                    <a:latin typeface="Times New Roman" panose="02020603050405020304" pitchFamily="18" charset="0"/>
                    <a:ea typeface="宋体" panose="02010600030101010101" pitchFamily="2" charset="-122"/>
                  </a:rPr>
                  <a:t>14 MeV</a:t>
                </a:r>
                <a:endParaRPr lang="zh-CN" altLang="zh-CN" sz="1050">
                  <a:effectLst/>
                  <a:latin typeface="Times New Roman" panose="02020603050405020304" pitchFamily="18" charset="0"/>
                  <a:ea typeface="宋体" panose="02010600030101010101" pitchFamily="2" charset="-122"/>
                </a:endParaRPr>
              </a:p>
              <a:p>
                <a:pPr>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D.</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rPr>
                          <m:t> </m:t>
                        </m:r>
                      </m:e>
                      <m:sub>
                        <m:r>
                          <a:rPr lang="en-US" altLang="zh-CN" sz="2800">
                            <a:effectLst/>
                            <a:latin typeface="Cambria Math" panose="02040503050406030204" pitchFamily="18" charset="0"/>
                            <a:ea typeface="宋体" panose="02010600030101010101" pitchFamily="2" charset="-122"/>
                          </a:rPr>
                          <m:t>2</m:t>
                        </m:r>
                      </m:sub>
                      <m:sup>
                        <m:r>
                          <a:rPr lang="en-US" altLang="zh-CN" sz="2800">
                            <a:effectLst/>
                            <a:latin typeface="Cambria Math" panose="02040503050406030204" pitchFamily="18" charset="0"/>
                            <a:ea typeface="宋体" panose="02010600030101010101" pitchFamily="2" charset="-122"/>
                          </a:rPr>
                          <m:t>4</m:t>
                        </m:r>
                      </m:sup>
                    </m:sSubSup>
                  </m:oMath>
                </a14:m>
                <a:r>
                  <a:rPr lang="en-US" altLang="zh-CN" sz="2800">
                    <a:effectLst/>
                    <a:latin typeface="Times New Roman" panose="02020603050405020304" pitchFamily="18" charset="0"/>
                    <a:ea typeface="宋体" panose="02010600030101010101" pitchFamily="2" charset="-122"/>
                  </a:rPr>
                  <a:t>He</a:t>
                </a:r>
                <a:r>
                  <a:rPr lang="zh-CN" altLang="zh-CN" sz="2800">
                    <a:effectLst/>
                    <a:latin typeface="Times New Roman" panose="02020603050405020304" pitchFamily="18" charset="0"/>
                    <a:ea typeface="宋体" panose="02010600030101010101" pitchFamily="2" charset="-122"/>
                  </a:rPr>
                  <a:t>获得的动能约为</a:t>
                </a:r>
                <a:r>
                  <a:rPr lang="en-US" altLang="zh-CN" sz="2800">
                    <a:effectLst/>
                    <a:latin typeface="Times New Roman" panose="02020603050405020304" pitchFamily="18" charset="0"/>
                    <a:ea typeface="宋体" panose="02010600030101010101" pitchFamily="2" charset="-122"/>
                  </a:rPr>
                  <a:t>14 MeV</a:t>
                </a:r>
                <a:endParaRPr lang="zh-CN" altLang="zh-CN" sz="105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573335"/>
                <a:ext cx="11412000" cy="4656659"/>
              </a:xfrm>
              <a:prstGeom prst="rect">
                <a:avLst/>
              </a:prstGeom>
              <a:blipFill rotWithShape="0">
                <a:blip r:embed="rId2"/>
                <a:stretch>
                  <a:fillRect l="-1122" r="-374" b="-1047"/>
                </a:stretch>
              </a:blipFill>
            </p:spPr>
            <p:txBody>
              <a:bodyPr/>
              <a:lstStyle/>
              <a:p>
                <a:r>
                  <a:rPr lang="zh-CN" altLang="en-US">
                    <a:noFill/>
                  </a:rPr>
                  <a:t> </a:t>
                </a:r>
              </a:p>
            </p:txBody>
          </p:sp>
        </mc:Fallback>
      </mc:AlternateContent>
      <p:sp>
        <p:nvSpPr>
          <p:cNvPr id="31" name="圆角矩形 30">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4"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1"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2"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3"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14"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8" name="圆角矩形 17">
            <a:hlinkClick r:id="rId15"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16" action="ppaction://hlinksldjump"/>
          </p:cNvPr>
          <p:cNvSpPr/>
          <p:nvPr/>
        </p:nvSpPr>
        <p:spPr>
          <a:xfrm>
            <a:off x="713905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smtClean="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sp>
        <p:nvSpPr>
          <p:cNvPr id="23" name="TextBox 14"/>
          <p:cNvSpPr txBox="1"/>
          <p:nvPr/>
        </p:nvSpPr>
        <p:spPr>
          <a:xfrm>
            <a:off x="233983" y="2565698"/>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4" name="TextBox 14"/>
          <p:cNvSpPr txBox="1"/>
          <p:nvPr/>
        </p:nvSpPr>
        <p:spPr>
          <a:xfrm>
            <a:off x="233983" y="3806617"/>
            <a:ext cx="720080"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145667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32" name="圆角矩形 31">
            <a:hlinkClick r:id="rId3" action="ppaction://hlinksldjump"/>
          </p:cNvPr>
          <p:cNvSpPr/>
          <p:nvPr/>
        </p:nvSpPr>
        <p:spPr>
          <a:xfrm>
            <a:off x="26809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64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19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737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628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8" action="ppaction://hlinksldjump"/>
          </p:cNvPr>
          <p:cNvSpPr/>
          <p:nvPr/>
        </p:nvSpPr>
        <p:spPr>
          <a:xfrm>
            <a:off x="46582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9" action="ppaction://hlinksldjump"/>
          </p:cNvPr>
          <p:cNvSpPr/>
          <p:nvPr/>
        </p:nvSpPr>
        <p:spPr>
          <a:xfrm>
            <a:off x="505375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10" action="ppaction://hlinksldjump"/>
          </p:cNvPr>
          <p:cNvSpPr/>
          <p:nvPr/>
        </p:nvSpPr>
        <p:spPr>
          <a:xfrm>
            <a:off x="544921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1" action="ppaction://hlinksldjump"/>
          </p:cNvPr>
          <p:cNvSpPr/>
          <p:nvPr/>
        </p:nvSpPr>
        <p:spPr>
          <a:xfrm>
            <a:off x="584467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rPr>
              <a:t>10</a:t>
            </a:r>
            <a:endParaRPr kumimoji="1" lang="zh-CN" altLang="en-US" sz="1600" b="0" i="0" u="none" strike="noStrike" kern="0" cap="none" spc="0" normalizeH="0" baseline="0" noProof="0" dirty="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2" action="ppaction://hlinksldjump"/>
          </p:cNvPr>
          <p:cNvSpPr/>
          <p:nvPr/>
        </p:nvSpPr>
        <p:spPr>
          <a:xfrm>
            <a:off x="627613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1" name="圆角矩形 20">
            <a:hlinkClick r:id="rId13" action="ppaction://hlinksldjump"/>
          </p:cNvPr>
          <p:cNvSpPr/>
          <p:nvPr/>
        </p:nvSpPr>
        <p:spPr>
          <a:xfrm>
            <a:off x="1679988" y="6381115"/>
            <a:ext cx="496570" cy="288290"/>
          </a:xfrm>
          <a:prstGeom prst="roundRect">
            <a:avLst/>
          </a:prstGeom>
          <a:no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zh-CN" altLang="en-US" sz="1600" kern="0" dirty="0">
                <a:solidFill>
                  <a:srgbClr val="7F7F7F"/>
                </a:solidFill>
                <a:latin typeface="Arial" panose="020B0604020202020204"/>
                <a:ea typeface="微软雅黑" panose="020B0503020204020204" charset="-122"/>
              </a:rPr>
              <a:t>答案</a:t>
            </a:r>
          </a:p>
        </p:txBody>
      </p:sp>
      <p:sp>
        <p:nvSpPr>
          <p:cNvPr id="18" name="圆角矩形 17">
            <a:hlinkClick r:id="rId14" action="ppaction://hlinksldjump"/>
          </p:cNvPr>
          <p:cNvSpPr/>
          <p:nvPr/>
        </p:nvSpPr>
        <p:spPr>
          <a:xfrm>
            <a:off x="6707595" y="6381328"/>
            <a:ext cx="324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lIns="0" rIns="0" rtlCol="0" anchor="ctr"/>
          <a:lstStyle/>
          <a:p>
            <a:pPr algn="ctr" defTabSz="914400"/>
            <a:r>
              <a:rPr kumimoji="1" lang="en-US" altLang="zh-CN" sz="1600" kern="0">
                <a:solidFill>
                  <a:prstClr val="white">
                    <a:lumMod val="50000"/>
                  </a:prstClr>
                </a:solidFill>
                <a:latin typeface="Arial" panose="020B0604020202020204"/>
                <a:ea typeface="微软雅黑" panose="020B0503020204020204" charset="-122"/>
              </a:rPr>
              <a:t>12</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15" action="ppaction://hlinksldjump"/>
          </p:cNvPr>
          <p:cNvSpPr/>
          <p:nvPr/>
        </p:nvSpPr>
        <p:spPr>
          <a:xfrm>
            <a:off x="7139055" y="6381328"/>
            <a:ext cx="324000" cy="288000"/>
          </a:xfrm>
          <a:prstGeom prst="roundRect">
            <a:avLst/>
          </a:prstGeom>
          <a:solidFill>
            <a:schemeClr val="tx2"/>
          </a:solidFill>
          <a:ln w="12700" cap="flat" cmpd="sng" algn="ctr">
            <a:noFill/>
            <a:prstDash val="solid"/>
            <a:miter lim="800000"/>
          </a:ln>
          <a:effectLst/>
        </p:spPr>
        <p:txBody>
          <a:bodyPr lIns="0" rIns="0" rtlCol="0" anchor="ctr"/>
          <a:lstStyle/>
          <a:p>
            <a:pPr algn="ctr" defTabSz="914400"/>
            <a:r>
              <a:rPr kumimoji="1" lang="en-US" altLang="zh-CN" sz="1600" kern="0" smtClean="0">
                <a:solidFill>
                  <a:schemeClr val="bg1"/>
                </a:solidFill>
                <a:latin typeface="Arial" panose="020B0604020202020204"/>
                <a:ea typeface="微软雅黑" panose="020B0503020204020204" charset="-122"/>
              </a:rPr>
              <a:t>13</a:t>
            </a:r>
            <a:endParaRPr kumimoji="1" lang="zh-CN" altLang="en-US" sz="1600" kern="0" dirty="0">
              <a:solidFill>
                <a:schemeClr val="bg1"/>
              </a:solidFill>
              <a:latin typeface="Arial" panose="020B0604020202020204"/>
              <a:ea typeface="微软雅黑" panose="020B0503020204020204" charset="-122"/>
            </a:endParaRPr>
          </a:p>
        </p:txBody>
      </p:sp>
      <p:grpSp>
        <p:nvGrpSpPr>
          <p:cNvPr id="19" name="组合 18"/>
          <p:cNvGrpSpPr/>
          <p:nvPr/>
        </p:nvGrpSpPr>
        <p:grpSpPr>
          <a:xfrm>
            <a:off x="0" y="198959"/>
            <a:ext cx="11783838" cy="6027134"/>
            <a:chOff x="0" y="2932854"/>
            <a:chExt cx="11783838" cy="6027134"/>
          </a:xfrm>
        </p:grpSpPr>
        <mc:AlternateContent xmlns:mc="http://schemas.openxmlformats.org/markup-compatibility/2006" xmlns:a14="http://schemas.microsoft.com/office/drawing/2010/main">
          <mc:Choice Requires="a14">
            <p:sp>
              <p:nvSpPr>
                <p:cNvPr id="20" name="矩形 19"/>
                <p:cNvSpPr/>
                <p:nvPr/>
              </p:nvSpPr>
              <p:spPr>
                <a:xfrm>
                  <a:off x="474533" y="3355377"/>
                  <a:ext cx="11309305" cy="5604611"/>
                </a:xfrm>
                <a:prstGeom prst="rect">
                  <a:avLst/>
                </a:prstGeom>
              </p:spPr>
              <p:txBody>
                <a:bodyPr wrap="square">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该核反应过程中释放能量，故有质量亏损，</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该</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反应是核聚变反应，</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effectLst/>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4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在</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真空中，该反应动量守恒，由于相撞前氘核与氚核动量大小相等、方向相反，系统总动量为零，故核反应后氦核与中子的动量也大小相等、方向相反，由</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sSup>
                            <m:sSupPr>
                              <m:ctrlPr>
                                <a:rPr lang="zh-CN" altLang="zh-CN" sz="2800"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𝑝</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𝑚</m:t>
                          </m:r>
                        </m:den>
                      </m:f>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得，核反应后两个粒子获得的动能之比为</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kHe</a:t>
                  </a:r>
                  <a:r>
                    <a:rPr lang="zh-CN" altLang="zh-CN" sz="2800">
                      <a:effectLst/>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kn</a:t>
                  </a:r>
                  <a:r>
                    <a:rPr lang="en-US" altLang="zh-CN" sz="2800" smtClean="0">
                      <a:effectLst/>
                      <a:latin typeface="Times New Roman" panose="02020603050405020304" pitchFamily="18" charset="0"/>
                      <a:ea typeface="宋体" panose="02010600030101010101" pitchFamily="2" charset="-122"/>
                    </a:rPr>
                    <a:t>=</a:t>
                  </a:r>
                </a:p>
                <a:p>
                  <a:pPr algn="just">
                    <a:lnSpc>
                      <a:spcPct val="140000"/>
                    </a:lnSpc>
                    <a:spcAft>
                      <a:spcPts val="0"/>
                    </a:spcAft>
                    <a:tabLst>
                      <a:tab pos="2790825" algn="l"/>
                      <a:tab pos="4231005" algn="l"/>
                    </a:tabLst>
                  </a:pPr>
                  <a:r>
                    <a:rPr lang="en-US" altLang="zh-CN" sz="2800" i="1" smtClean="0">
                      <a:effectLst/>
                      <a:latin typeface="Times New Roman" panose="02020603050405020304" pitchFamily="18" charset="0"/>
                      <a:ea typeface="宋体" panose="02010600030101010101" pitchFamily="2" charset="-122"/>
                    </a:rPr>
                    <a:t>m</a:t>
                  </a:r>
                  <a:r>
                    <a:rPr lang="en-US" altLang="zh-CN" sz="2800" baseline="-25000" smtClean="0">
                      <a:effectLst/>
                      <a:latin typeface="Times New Roman" panose="02020603050405020304" pitchFamily="18" charset="0"/>
                      <a:ea typeface="宋体" panose="02010600030101010101" pitchFamily="2" charset="-122"/>
                    </a:rPr>
                    <a:t>n</a:t>
                  </a:r>
                  <a:r>
                    <a:rPr lang="zh-CN" altLang="zh-CN" sz="2800">
                      <a:effectLst/>
                      <a:ea typeface="宋体" panose="02010600030101010101" pitchFamily="2" charset="-122"/>
                      <a:cs typeface="宋体" panose="02010600030101010101" pitchFamily="2" charset="-122"/>
                    </a:rPr>
                    <a:t>∶</a:t>
                  </a:r>
                  <a:r>
                    <a:rPr lang="en-US" altLang="zh-CN" sz="2800" i="1">
                      <a:effectLst/>
                      <a:latin typeface="Times New Roman" panose="02020603050405020304" pitchFamily="18" charset="0"/>
                      <a:ea typeface="宋体" panose="02010600030101010101" pitchFamily="2" charset="-122"/>
                    </a:rPr>
                    <a:t>m</a:t>
                  </a:r>
                  <a:r>
                    <a:rPr lang="en-US" altLang="zh-CN" sz="2800" baseline="-25000">
                      <a:effectLst/>
                      <a:latin typeface="Times New Roman" panose="02020603050405020304" pitchFamily="18" charset="0"/>
                      <a:ea typeface="宋体" panose="02010600030101010101" pitchFamily="2" charset="-122"/>
                    </a:rPr>
                    <a:t>He</a:t>
                  </a:r>
                  <a:r>
                    <a:rPr lang="en-US" altLang="zh-CN" sz="2800">
                      <a:effectLst/>
                      <a:latin typeface="Times New Roman" panose="02020603050405020304" pitchFamily="18" charset="0"/>
                      <a:ea typeface="宋体" panose="02010600030101010101" pitchFamily="2" charset="-122"/>
                    </a:rPr>
                    <a:t>=1</a:t>
                  </a:r>
                  <a:r>
                    <a:rPr lang="zh-CN" altLang="zh-CN" sz="2800">
                      <a:effectLst/>
                      <a:ea typeface="宋体" panose="02010600030101010101" pitchFamily="2" charset="-122"/>
                      <a:cs typeface="宋体" panose="02010600030101010101" pitchFamily="2" charset="-122"/>
                    </a:rPr>
                    <a:t>∶</a:t>
                  </a:r>
                  <a:r>
                    <a:rPr lang="en-US" altLang="zh-CN" sz="2800">
                      <a:effectLst/>
                      <a:latin typeface="Times New Roman" panose="02020603050405020304" pitchFamily="18" charset="0"/>
                      <a:ea typeface="宋体" panose="02010600030101010101" pitchFamily="2" charset="-122"/>
                    </a:rPr>
                    <a:t>4</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，而两个粒子获得的总动能为</a:t>
                  </a:r>
                  <a:r>
                    <a:rPr lang="en-US" altLang="zh-CN" sz="2800">
                      <a:effectLst/>
                      <a:latin typeface="Times New Roman" panose="02020603050405020304" pitchFamily="18" charset="0"/>
                      <a:ea typeface="宋体" panose="02010600030101010101" pitchFamily="2" charset="-122"/>
                    </a:rPr>
                    <a:t>17.6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MeV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rPr>
                          </m:ctrlPr>
                        </m:sSubSupPr>
                        <m:e>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 </m:t>
                          </m:r>
                        </m:e>
                        <m:sub>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0</m:t>
                          </m:r>
                        </m:sub>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sup>
                      </m:sSubSup>
                    </m:oMath>
                  </a14:m>
                  <a:r>
                    <a:rPr lang="en-US" altLang="zh-CN" sz="2800">
                      <a:effectLst/>
                      <a:latin typeface="Times New Roman" panose="02020603050405020304" pitchFamily="18" charset="0"/>
                      <a:ea typeface="宋体" panose="02010600030101010101" pitchFamily="2" charset="-122"/>
                    </a:rPr>
                    <a:t>n</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获得的动能为</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kn</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4</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5</m:t>
                          </m:r>
                        </m:den>
                      </m:f>
                    </m:oMath>
                  </a14:m>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17.6</a:t>
                  </a:r>
                  <a:r>
                    <a:rPr lang="en-US" altLang="zh-CN" sz="280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MeV=</a:t>
                  </a:r>
                  <a14:m>
                    <m:oMath xmlns:m="http://schemas.openxmlformats.org/officeDocument/2006/math">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14.08</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MeV</m:t>
                      </m:r>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t>
                      </m:r>
                      <m:sPre>
                        <m:sPrePr>
                          <m:ctrlPr>
                            <a:rPr lang="zh-CN" altLang="zh-CN" sz="2800" i="1">
                              <a:effectLst/>
                              <a:latin typeface="Cambria Math" panose="02040503050406030204" pitchFamily="18" charset="0"/>
                              <a:ea typeface="Cambria Math" panose="02040503050406030204" pitchFamily="18" charset="0"/>
                            </a:rPr>
                          </m:ctrlPr>
                        </m:sPrePr>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2</m:t>
                          </m:r>
                        </m:sub>
                        <m:sup>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4</m:t>
                          </m:r>
                        </m:sup>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H</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𝑒</m:t>
                          </m:r>
                        </m:e>
                      </m:sPre>
                    </m:oMath>
                  </a14:m>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获得的动能为</a:t>
                  </a:r>
                  <a:r>
                    <a:rPr lang="en-US" altLang="zh-CN" sz="2800" i="1">
                      <a:effectLst/>
                      <a:latin typeface="Times New Roman" panose="02020603050405020304" pitchFamily="18" charset="0"/>
                      <a:ea typeface="宋体" panose="02010600030101010101" pitchFamily="2" charset="-122"/>
                    </a:rPr>
                    <a:t>E</a:t>
                  </a:r>
                  <a:r>
                    <a:rPr lang="en-US" altLang="zh-CN" sz="2800" baseline="-25000">
                      <a:effectLst/>
                      <a:latin typeface="Times New Roman" panose="02020603050405020304" pitchFamily="18" charset="0"/>
                      <a:ea typeface="宋体" panose="02010600030101010101" pitchFamily="2" charset="-122"/>
                    </a:rPr>
                    <a:t>kHe</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5</m:t>
                          </m:r>
                        </m:den>
                      </m:f>
                    </m:oMath>
                  </a14:m>
                  <a:r>
                    <a:rPr lang="en-US" altLang="zh-CN" sz="2800">
                      <a:effectLst/>
                      <a:latin typeface="宋体" panose="02010600030101010101" pitchFamily="2"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17.6</a:t>
                  </a:r>
                  <a:r>
                    <a:rPr lang="en-US" altLang="zh-CN" sz="2800">
                      <a:effectLst/>
                      <a:latin typeface="Times New Roman" panose="02020603050405020304" pitchFamily="18" charset="0"/>
                      <a:ea typeface="楷体" panose="02010609060101010101" pitchFamily="49" charset="-122"/>
                    </a:rPr>
                    <a:t> </a:t>
                  </a:r>
                  <a:r>
                    <a:rPr lang="en-US" altLang="zh-CN" sz="2800" smtClean="0">
                      <a:effectLst/>
                      <a:latin typeface="Times New Roman" panose="02020603050405020304" pitchFamily="18" charset="0"/>
                      <a:ea typeface="宋体" panose="02010600030101010101" pitchFamily="2" charset="-122"/>
                    </a:rPr>
                    <a:t>MeV=</a:t>
                  </a:r>
                </a:p>
                <a:p>
                  <a:pPr algn="just">
                    <a:lnSpc>
                      <a:spcPct val="140000"/>
                    </a:lnSpc>
                    <a:spcAft>
                      <a:spcPts val="0"/>
                    </a:spcAft>
                    <a:tabLst>
                      <a:tab pos="2790825" algn="l"/>
                      <a:tab pos="4231005" algn="l"/>
                    </a:tabLst>
                  </a:pPr>
                  <a:r>
                    <a:rPr lang="en-US" altLang="zh-CN" sz="2800" smtClean="0">
                      <a:effectLst/>
                      <a:latin typeface="Times New Roman" panose="02020603050405020304" pitchFamily="18" charset="0"/>
                      <a:ea typeface="宋体" panose="02010600030101010101" pitchFamily="2" charset="-122"/>
                    </a:rPr>
                    <a:t>3.52</a:t>
                  </a:r>
                  <a:r>
                    <a:rPr lang="en-US" altLang="zh-CN" sz="2800" smtClean="0">
                      <a:effectLst/>
                      <a:latin typeface="Times New Roman" panose="02020603050405020304" pitchFamily="18" charset="0"/>
                      <a:ea typeface="楷体" panose="02010609060101010101" pitchFamily="49" charset="-122"/>
                    </a:rPr>
                    <a:t> </a:t>
                  </a:r>
                  <a:r>
                    <a:rPr lang="en-US" altLang="zh-CN" sz="2800">
                      <a:effectLst/>
                      <a:latin typeface="Times New Roman" panose="02020603050405020304" pitchFamily="18" charset="0"/>
                      <a:ea typeface="宋体" panose="02010600030101010101" pitchFamily="2" charset="-122"/>
                    </a:rPr>
                    <a:t>MeV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latin typeface="Times New Roman" panose="02020603050405020304" pitchFamily="18" charset="0"/>
                    <a:ea typeface="宋体" panose="02010600030101010101" pitchFamily="2"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474533" y="3355377"/>
                  <a:ext cx="11309305" cy="5604611"/>
                </a:xfrm>
                <a:prstGeom prst="rect">
                  <a:avLst/>
                </a:prstGeom>
                <a:blipFill rotWithShape="0">
                  <a:blip r:embed="rId16"/>
                  <a:stretch>
                    <a:fillRect l="-1132" r="-1078" b="-979"/>
                  </a:stretch>
                </a:blipFill>
              </p:spPr>
              <p:txBody>
                <a:bodyPr/>
                <a:lstStyle/>
                <a:p>
                  <a:r>
                    <a:rPr lang="zh-CN" altLang="en-US">
                      <a:noFill/>
                    </a:rPr>
                    <a:t> </a:t>
                  </a:r>
                </a:p>
              </p:txBody>
            </p:sp>
          </mc:Fallback>
        </mc:AlternateContent>
        <p:grpSp>
          <p:nvGrpSpPr>
            <p:cNvPr id="25" name="组合 24"/>
            <p:cNvGrpSpPr/>
            <p:nvPr/>
          </p:nvGrpSpPr>
          <p:grpSpPr>
            <a:xfrm>
              <a:off x="0" y="2932854"/>
              <a:ext cx="1439863" cy="424932"/>
              <a:chOff x="51643" y="755060"/>
              <a:chExt cx="1439863" cy="424932"/>
            </a:xfrm>
          </p:grpSpPr>
          <p:sp>
            <p:nvSpPr>
              <p:cNvPr id="26" name="矩形 25"/>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27"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28" name="组合 65"/>
              <p:cNvGrpSpPr>
                <a:grpSpLocks/>
              </p:cNvGrpSpPr>
              <p:nvPr/>
            </p:nvGrpSpPr>
            <p:grpSpPr bwMode="auto">
              <a:xfrm>
                <a:off x="1224676" y="886173"/>
                <a:ext cx="162478" cy="162211"/>
                <a:chOff x="3104" y="165"/>
                <a:chExt cx="276" cy="275"/>
              </a:xfrm>
            </p:grpSpPr>
            <p:cxnSp>
              <p:nvCxnSpPr>
                <p:cNvPr id="29" name="直接连接符 28"/>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35" name="直接连接符 34"/>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
        <p:nvSpPr>
          <p:cNvPr id="43" name="矩形 42">
            <a:hlinkClick r:id="rId17" action="ppaction://hlinksldjump"/>
          </p:cNvPr>
          <p:cNvSpPr/>
          <p:nvPr/>
        </p:nvSpPr>
        <p:spPr>
          <a:xfrm>
            <a:off x="11523679" y="6511278"/>
            <a:ext cx="666734" cy="3483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60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rPr>
              <a:t>返回</a:t>
            </a:r>
            <a:endParaRPr lang="zh-CN" altLang="en-US" sz="1600" dirty="0">
              <a:effectLst>
                <a:innerShdw blurRad="63500" dist="50800" dir="13500000">
                  <a:prstClr val="black">
                    <a:alpha val="50000"/>
                  </a:prstClr>
                </a:innerShdw>
              </a:effectLst>
              <a:latin typeface="经典繁仿黑" panose="02010609000101010101" pitchFamily="49" charset="-122"/>
              <a:ea typeface="经典繁仿黑" panose="02010609000101010101" pitchFamily="49" charset="-122"/>
              <a:cs typeface="经典繁仿黑" panose="02010609000101010101" pitchFamily="49" charset="-122"/>
            </a:endParaRPr>
          </a:p>
        </p:txBody>
      </p:sp>
    </p:spTree>
    <p:extLst>
      <p:ext uri="{BB962C8B-B14F-4D97-AF65-F5344CB8AC3E}">
        <p14:creationId xmlns:p14="http://schemas.microsoft.com/office/powerpoint/2010/main" val="26189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p:cNvPicPr>
          <p:nvPr/>
        </p:nvPicPr>
        <p:blipFill>
          <a:blip r:embed="rId4">
            <a:extLst>
              <a:ext uri="{28A0092B-C50C-407E-A947-70E740481C1C}">
                <a14:useLocalDpi xmlns:a14="http://schemas.microsoft.com/office/drawing/2010/main" val="0"/>
              </a:ext>
            </a:extLst>
          </a:blip>
          <a:stretch>
            <a:fillRect/>
          </a:stretch>
        </p:blipFill>
        <p:spPr>
          <a:xfrm>
            <a:off x="406" y="0"/>
            <a:ext cx="12189600" cy="6859588"/>
          </a:xfrm>
          <a:prstGeom prst="rect">
            <a:avLst/>
          </a:prstGeom>
        </p:spPr>
      </p:pic>
      <p:sp>
        <p:nvSpPr>
          <p:cNvPr id="12" name="矩形 11"/>
          <p:cNvSpPr/>
          <p:nvPr/>
        </p:nvSpPr>
        <p:spPr>
          <a:xfrm>
            <a:off x="647700" y="838200"/>
            <a:ext cx="10871200" cy="4895850"/>
          </a:xfrm>
          <a:prstGeom prst="rect">
            <a:avLst/>
          </a:prstGeom>
          <a:gradFill>
            <a:gsLst>
              <a:gs pos="0">
                <a:schemeClr val="bg1">
                  <a:alpha val="40000"/>
                </a:schemeClr>
              </a:gs>
              <a:gs pos="66000">
                <a:srgbClr val="FFFFFF">
                  <a:alpha val="100000"/>
                </a:srgbClr>
              </a:gs>
              <a:gs pos="39000">
                <a:schemeClr val="bg1">
                  <a:alpha val="80000"/>
                </a:schemeClr>
              </a:gs>
            </a:gsLst>
            <a:lin ang="108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3" name="矩形 12"/>
          <p:cNvSpPr/>
          <p:nvPr/>
        </p:nvSpPr>
        <p:spPr>
          <a:xfrm>
            <a:off x="641350" y="5680075"/>
            <a:ext cx="10877550" cy="187325"/>
          </a:xfrm>
          <a:prstGeom prst="rect">
            <a:avLst/>
          </a:prstGeom>
          <a:solidFill>
            <a:schemeClr val="tx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dirty="0"/>
          </a:p>
        </p:txBody>
      </p:sp>
      <p:sp>
        <p:nvSpPr>
          <p:cNvPr id="14" name="矩形 13"/>
          <p:cNvSpPr/>
          <p:nvPr/>
        </p:nvSpPr>
        <p:spPr>
          <a:xfrm>
            <a:off x="514350" y="652463"/>
            <a:ext cx="11137900" cy="5214937"/>
          </a:xfrm>
          <a:prstGeom prst="rect">
            <a:avLst/>
          </a:prstGeom>
          <a:noFill/>
          <a:ln w="12700" cmpd="sng">
            <a:solidFill>
              <a:schemeClr val="tx2">
                <a:lumMod val="20000"/>
                <a:lumOff val="80000"/>
              </a:schemeClr>
            </a:solidFill>
            <a:prstDash val="solid"/>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6" name="矩形 15"/>
          <p:cNvSpPr/>
          <p:nvPr/>
        </p:nvSpPr>
        <p:spPr>
          <a:xfrm>
            <a:off x="10199688" y="1011238"/>
            <a:ext cx="1395412" cy="276225"/>
          </a:xfrm>
          <a:prstGeom prst="rect">
            <a:avLst/>
          </a:prstGeom>
        </p:spPr>
        <p:txBody>
          <a:bodyPr>
            <a:spAutoFit/>
          </a:bodyPr>
          <a:lstStyle/>
          <a:p>
            <a:pPr algn="ctr" defTabSz="1218565" eaLnBrk="1" fontAlgn="auto" hangingPunct="1">
              <a:spcBef>
                <a:spcPts val="0"/>
              </a:spcBef>
              <a:spcAft>
                <a:spcPts val="0"/>
              </a:spcAft>
              <a:defRPr/>
            </a:pPr>
            <a:r>
              <a:rPr lang="zh-CN" altLang="en-US" sz="1200" kern="100" dirty="0">
                <a:solidFill>
                  <a:schemeClr val="tx1">
                    <a:lumMod val="65000"/>
                    <a:lumOff val="35000"/>
                  </a:schemeClr>
                </a:solidFill>
                <a:latin typeface="微软雅黑" panose="020B0503020204020204" charset="-122"/>
                <a:ea typeface="微软雅黑" panose="020B0503020204020204" charset="-122"/>
                <a:cs typeface="Times New Roman" panose="02020603050405020304" pitchFamily="18" charset="0"/>
              </a:rPr>
              <a:t>大二轮专题复习</a:t>
            </a:r>
          </a:p>
        </p:txBody>
      </p:sp>
      <p:sp>
        <p:nvSpPr>
          <p:cNvPr id="17" name="任意多边形 3"/>
          <p:cNvSpPr/>
          <p:nvPr>
            <p:custDataLst>
              <p:tags r:id="rId1"/>
            </p:custDataLst>
          </p:nvPr>
        </p:nvSpPr>
        <p:spPr>
          <a:xfrm>
            <a:off x="10669588" y="266700"/>
            <a:ext cx="661987"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lumMod val="8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18" name="任意多边形 3"/>
          <p:cNvSpPr/>
          <p:nvPr>
            <p:custDataLst>
              <p:tags r:id="rId2"/>
            </p:custDataLst>
          </p:nvPr>
        </p:nvSpPr>
        <p:spPr>
          <a:xfrm>
            <a:off x="10690225" y="261938"/>
            <a:ext cx="661988" cy="73342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1F497D"/>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endParaRPr lang="zh-CN" altLang="en-US" kern="0" dirty="0">
              <a:solidFill>
                <a:prstClr val="white"/>
              </a:solidFill>
              <a:latin typeface="微软雅黑" panose="020B0503020204020204" charset="-122"/>
              <a:ea typeface="+mn-ea"/>
            </a:endParaRPr>
          </a:p>
        </p:txBody>
      </p:sp>
      <p:sp>
        <p:nvSpPr>
          <p:cNvPr id="2" name="矩形 1">
            <a:extLst>
              <a:ext uri="{FF2B5EF4-FFF2-40B4-BE49-F238E27FC236}">
                <a16:creationId xmlns="" xmlns:a16="http://schemas.microsoft.com/office/drawing/2014/main" id="{2729E2ED-E9F9-A6E3-6F25-69901AB9F5F3}"/>
              </a:ext>
            </a:extLst>
          </p:cNvPr>
          <p:cNvSpPr/>
          <p:nvPr/>
        </p:nvSpPr>
        <p:spPr>
          <a:xfrm>
            <a:off x="1098178" y="1988840"/>
            <a:ext cx="1900684" cy="461665"/>
          </a:xfrm>
          <a:prstGeom prst="rect">
            <a:avLst/>
          </a:prstGeom>
        </p:spPr>
        <p:txBody>
          <a:bodyPr wrap="square">
            <a:spAutoFit/>
          </a:bodyPr>
          <a:lstStyle/>
          <a:p>
            <a:pPr defTabSz="1218565">
              <a:defRPr/>
            </a:pPr>
            <a:r>
              <a:rPr lang="en-US" altLang="zh-CN" kern="100" smtClean="0">
                <a:solidFill>
                  <a:schemeClr val="tx1">
                    <a:lumMod val="65000"/>
                    <a:lumOff val="35000"/>
                  </a:schemeClr>
                </a:solidFill>
                <a:latin typeface="+mj-ea"/>
                <a:ea typeface="+mj-ea"/>
                <a:cs typeface="Times New Roman" panose="02020603050405020304" pitchFamily="18" charset="0"/>
              </a:rPr>
              <a:t>THANKS</a:t>
            </a:r>
            <a:endParaRPr lang="zh-CN" altLang="en-US" kern="100" dirty="0">
              <a:solidFill>
                <a:schemeClr val="tx1">
                  <a:lumMod val="65000"/>
                  <a:lumOff val="35000"/>
                </a:schemeClr>
              </a:solidFill>
              <a:latin typeface="+mj-ea"/>
              <a:ea typeface="+mj-ea"/>
              <a:cs typeface="Times New Roman" panose="02020603050405020304" pitchFamily="18" charset="0"/>
            </a:endParaRPr>
          </a:p>
        </p:txBody>
      </p:sp>
      <p:sp>
        <p:nvSpPr>
          <p:cNvPr id="3" name="矩形 12">
            <a:extLst>
              <a:ext uri="{FF2B5EF4-FFF2-40B4-BE49-F238E27FC236}">
                <a16:creationId xmlns="" xmlns:a16="http://schemas.microsoft.com/office/drawing/2014/main" id="{E144C6BE-2A73-2BB4-9AE6-386D5C16C730}"/>
              </a:ext>
            </a:extLst>
          </p:cNvPr>
          <p:cNvSpPr>
            <a:spLocks noChangeArrowheads="1"/>
          </p:cNvSpPr>
          <p:nvPr/>
        </p:nvSpPr>
        <p:spPr bwMode="auto">
          <a:xfrm>
            <a:off x="1055440" y="2547640"/>
            <a:ext cx="251948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r>
              <a:rPr lang="zh-CN" altLang="en-US" sz="4200" b="1">
                <a:solidFill>
                  <a:srgbClr val="000000"/>
                </a:solidFill>
                <a:latin typeface="微软雅黑" panose="020B0503020204020204" pitchFamily="34" charset="-122"/>
                <a:ea typeface="微软雅黑" panose="020B0503020204020204" pitchFamily="34" charset="-122"/>
              </a:rPr>
              <a:t>本课结束</a:t>
            </a:r>
            <a:endParaRPr lang="zh-CN" altLang="en-US" sz="42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2" name="组合 1"/>
          <p:cNvGrpSpPr/>
          <p:nvPr/>
        </p:nvGrpSpPr>
        <p:grpSpPr>
          <a:xfrm>
            <a:off x="0" y="497181"/>
            <a:ext cx="11783838" cy="5092853"/>
            <a:chOff x="0" y="774110"/>
            <a:chExt cx="11783838" cy="5092853"/>
          </a:xfrm>
        </p:grpSpPr>
        <p:sp>
          <p:nvSpPr>
            <p:cNvPr id="5" name="矩形 4"/>
            <p:cNvSpPr/>
            <p:nvPr/>
          </p:nvSpPr>
          <p:spPr>
            <a:xfrm>
              <a:off x="389255" y="1250315"/>
              <a:ext cx="11394583" cy="4616648"/>
            </a:xfrm>
            <a:prstGeom prst="rect">
              <a:avLst/>
            </a:prstGeom>
          </p:spPr>
          <p:txBody>
            <a:bodyPr wrap="square">
              <a:spAutoFit/>
            </a:bodyPr>
            <a:lstStyle/>
            <a:p>
              <a:pPr algn="just">
                <a:lnSpc>
                  <a:spcPct val="150000"/>
                </a:lnSpc>
                <a:spcAft>
                  <a:spcPts val="0"/>
                </a:spcAf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普朗克提出能量子的假设成功解释了黑体辐射的实验规律，故</a:t>
              </a:r>
              <a:r>
                <a:rPr lang="en-US" altLang="zh-CN" sz="2800">
                  <a:latin typeface="Times New Roman" panose="02020603050405020304" pitchFamily="18" charset="0"/>
                  <a:ea typeface="宋体" panose="02010600030101010101" pitchFamily="2" charset="-122"/>
                </a:rPr>
                <a:t>A</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正确</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爱因斯坦</a:t>
              </a:r>
              <a:r>
                <a:rPr lang="zh-CN" altLang="zh-CN" sz="2800">
                  <a:latin typeface="Times New Roman" panose="02020603050405020304" pitchFamily="18" charset="0"/>
                  <a:ea typeface="楷体" panose="02010609060101010101" pitchFamily="49" charset="-122"/>
                  <a:cs typeface="Times New Roman" panose="02020603050405020304" pitchFamily="18" charset="0"/>
                </a:rPr>
                <a:t>提出光子假说，并成功解释了在发生光电效应时遏止电压与入射光的频率有关，故</a:t>
              </a:r>
              <a:r>
                <a:rPr lang="en-US" altLang="zh-CN" sz="2800">
                  <a:latin typeface="Times New Roman" panose="02020603050405020304" pitchFamily="18" charset="0"/>
                  <a:ea typeface="宋体" panose="02010600030101010101" pitchFamily="2" charset="-122"/>
                </a:rPr>
                <a:t>B</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光电效应</a:t>
              </a:r>
              <a:r>
                <a:rPr lang="zh-CN" altLang="zh-CN" sz="2800">
                  <a:latin typeface="Times New Roman" panose="02020603050405020304" pitchFamily="18" charset="0"/>
                  <a:ea typeface="楷体" panose="02010609060101010101" pitchFamily="49" charset="-122"/>
                  <a:cs typeface="Times New Roman" panose="02020603050405020304" pitchFamily="18" charset="0"/>
                </a:rPr>
                <a:t>证明光具有粒子性，康普顿效应进一步证明了光子具有动量，具有粒子特性，故</a:t>
              </a:r>
              <a:r>
                <a:rPr lang="en-US" altLang="zh-CN" sz="2800">
                  <a:latin typeface="Times New Roman" panose="02020603050405020304" pitchFamily="18" charset="0"/>
                  <a:ea typeface="宋体" panose="02010600030101010101" pitchFamily="2" charset="-122"/>
                </a:rPr>
                <a:t>C</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mtClean="0">
                <a:latin typeface="Times New Roman" panose="02020603050405020304" pitchFamily="18" charset="0"/>
                <a:ea typeface="楷体" panose="02010609060101010101" pitchFamily="49" charset="-122"/>
                <a:cs typeface="Times New Roman" panose="02020603050405020304" pitchFamily="18" charset="0"/>
              </a:endParaRPr>
            </a:p>
            <a:p>
              <a:pPr algn="just">
                <a:lnSpc>
                  <a:spcPct val="150000"/>
                </a:lnSpc>
                <a:spcAft>
                  <a:spcPts val="0"/>
                </a:spcAft>
              </a:pPr>
              <a:r>
                <a:rPr lang="zh-CN" altLang="zh-CN" sz="2800" smtClean="0">
                  <a:latin typeface="Times New Roman" panose="02020603050405020304" pitchFamily="18" charset="0"/>
                  <a:ea typeface="楷体" panose="02010609060101010101" pitchFamily="49" charset="-122"/>
                  <a:cs typeface="Times New Roman" panose="02020603050405020304" pitchFamily="18" charset="0"/>
                </a:rPr>
                <a:t>玻</a:t>
              </a:r>
              <a:r>
                <a:rPr lang="zh-CN" altLang="zh-CN" sz="2800">
                  <a:latin typeface="Times New Roman" panose="02020603050405020304" pitchFamily="18" charset="0"/>
                  <a:ea typeface="楷体" panose="02010609060101010101" pitchFamily="49" charset="-122"/>
                  <a:cs typeface="Times New Roman" panose="02020603050405020304" pitchFamily="18" charset="0"/>
                </a:rPr>
                <a:t>尔原子理论认为，氢原子只能处于一系列不连续的能量状态中，并成功解释了氢原子只能发出一系列特定波长的光，故</a:t>
              </a:r>
              <a:r>
                <a:rPr lang="en-US" altLang="zh-CN" sz="2800">
                  <a:latin typeface="Times New Roman" panose="02020603050405020304" pitchFamily="18" charset="0"/>
                  <a:ea typeface="宋体" panose="02010600030101010101" pitchFamily="2" charset="-122"/>
                </a:rPr>
                <a:t>D</a:t>
              </a:r>
              <a:r>
                <a:rPr lang="zh-CN" altLang="zh-CN" sz="2800">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2800">
                <a:effectLst/>
                <a:latin typeface="Calibri" panose="020F0502020204030204" charset="0"/>
                <a:ea typeface="宋体" panose="02010600030101010101" pitchFamily="2" charset="-122"/>
                <a:cs typeface="Times New Roman" panose="02020603050405020304" pitchFamily="18" charset="0"/>
              </a:endParaRPr>
            </a:p>
          </p:txBody>
        </p:sp>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568524"/>
                <a:ext cx="11412000" cy="4240584"/>
              </a:xfrm>
              <a:prstGeom prst="rect">
                <a:avLst/>
              </a:prstGeom>
            </p:spPr>
            <p:txBody>
              <a:bodyPr>
                <a:spAutoFit/>
              </a:bodyPr>
              <a:lstStyle/>
              <a:p>
                <a:pPr algn="just">
                  <a:lnSpc>
                    <a:spcPct val="150000"/>
                  </a:lnSpc>
                  <a:spcAft>
                    <a:spcPts val="0"/>
                  </a:spcAft>
                  <a:tabLst>
                    <a:tab pos="2790825" algn="l"/>
                    <a:tab pos="4231005" algn="l"/>
                  </a:tabLst>
                </a:pPr>
                <a:r>
                  <a:rPr lang="zh-CN" altLang="zh-CN" sz="2800">
                    <a:latin typeface="Times New Roman" panose="02020603050405020304" pitchFamily="18" charset="0"/>
                    <a:ea typeface="宋体" panose="02010600030101010101" pitchFamily="2" charset="-122"/>
                  </a:rPr>
                  <a:t>　</a:t>
                </a:r>
                <a:r>
                  <a:rPr lang="en-US" altLang="zh-CN" sz="2800" smtClean="0">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楷体" panose="02010609060101010101" pitchFamily="49" charset="-122"/>
                  </a:rPr>
                  <a:t>(</a:t>
                </a:r>
                <a:r>
                  <a:rPr lang="en-US" altLang="zh-CN" sz="2800">
                    <a:effectLst/>
                    <a:latin typeface="Times New Roman" panose="02020603050405020304" pitchFamily="18" charset="0"/>
                    <a:ea typeface="宋体" panose="02010600030101010101" pitchFamily="2" charset="-122"/>
                  </a:rPr>
                  <a:t>2025·</a:t>
                </a:r>
                <a:r>
                  <a:rPr lang="zh-CN" altLang="zh-CN" sz="2800">
                    <a:effectLst/>
                    <a:latin typeface="Times New Roman" panose="02020603050405020304" pitchFamily="18" charset="0"/>
                    <a:ea typeface="楷体" panose="02010609060101010101" pitchFamily="49" charset="-122"/>
                  </a:rPr>
                  <a:t>陕晋宁青卷</a:t>
                </a:r>
                <a:r>
                  <a:rPr lang="en-US" altLang="zh-CN" sz="2800">
                    <a:effectLst/>
                    <a:latin typeface="Times New Roman" panose="02020603050405020304" pitchFamily="18" charset="0"/>
                    <a:ea typeface="宋体" panose="02010600030101010101" pitchFamily="2" charset="-122"/>
                  </a:rPr>
                  <a:t>·5</a:t>
                </a:r>
                <a:r>
                  <a:rPr lang="en-US" altLang="zh-CN" sz="2800">
                    <a:effectLst/>
                    <a:latin typeface="Times New Roman" panose="02020603050405020304" pitchFamily="18" charset="0"/>
                    <a:ea typeface="楷体" panose="02010609060101010101" pitchFamily="49" charset="-122"/>
                  </a:rPr>
                  <a:t>)</a:t>
                </a:r>
                <a:r>
                  <a:rPr lang="zh-CN" altLang="zh-CN" sz="2800">
                    <a:effectLst/>
                    <a:latin typeface="Times New Roman" panose="02020603050405020304" pitchFamily="18" charset="0"/>
                    <a:ea typeface="宋体" panose="02010600030101010101" pitchFamily="2" charset="-122"/>
                  </a:rPr>
                  <a:t>我国首台拥有自主知识产权的场发射透射电镜</a:t>
                </a:r>
                <a:r>
                  <a:rPr lang="en-US" altLang="zh-CN" sz="2800">
                    <a:effectLst/>
                    <a:latin typeface="Times New Roman" panose="02020603050405020304" pitchFamily="18" charset="0"/>
                    <a:ea typeface="宋体" panose="02010600030101010101" pitchFamily="2" charset="-122"/>
                  </a:rPr>
                  <a:t>TH-F120</a:t>
                </a:r>
                <a:r>
                  <a:rPr lang="zh-CN" altLang="zh-CN" sz="2800">
                    <a:effectLst/>
                    <a:latin typeface="Times New Roman" panose="02020603050405020304" pitchFamily="18" charset="0"/>
                    <a:ea typeface="宋体" panose="02010600030101010101" pitchFamily="2" charset="-122"/>
                  </a:rPr>
                  <a:t>实现了超高分辨率成像，其分辨率提高利用了高速电子束波长远小于可见光波长的物理性质。一个静止的电子经</a:t>
                </a:r>
                <a:r>
                  <a:rPr lang="en-US" altLang="zh-CN" sz="2800">
                    <a:effectLst/>
                    <a:latin typeface="Times New Roman" panose="02020603050405020304" pitchFamily="18" charset="0"/>
                    <a:ea typeface="宋体" panose="02010600030101010101" pitchFamily="2" charset="-122"/>
                  </a:rPr>
                  <a:t>100 V</a:t>
                </a:r>
                <a:r>
                  <a:rPr lang="zh-CN" altLang="zh-CN" sz="2800">
                    <a:effectLst/>
                    <a:latin typeface="Times New Roman" panose="02020603050405020304" pitchFamily="18" charset="0"/>
                    <a:ea typeface="宋体" panose="02010600030101010101" pitchFamily="2" charset="-122"/>
                  </a:rPr>
                  <a:t>电压加速后，其德布罗意波长为</a:t>
                </a:r>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宋体" panose="02010600030101010101" pitchFamily="2" charset="-122"/>
                  </a:rPr>
                  <a:t>，若加速电压为</a:t>
                </a:r>
                <a:r>
                  <a:rPr lang="en-US" altLang="zh-CN" sz="2800">
                    <a:effectLst/>
                    <a:latin typeface="Times New Roman" panose="02020603050405020304" pitchFamily="18" charset="0"/>
                    <a:ea typeface="宋体" panose="02010600030101010101" pitchFamily="2" charset="-122"/>
                  </a:rPr>
                  <a:t>10 kV</a:t>
                </a:r>
                <a:r>
                  <a:rPr lang="zh-CN" altLang="zh-CN" sz="2800">
                    <a:effectLst/>
                    <a:latin typeface="Times New Roman" panose="02020603050405020304" pitchFamily="18" charset="0"/>
                    <a:ea typeface="宋体" panose="02010600030101010101" pitchFamily="2" charset="-122"/>
                  </a:rPr>
                  <a:t>，不考虑相对论效应，则其德布罗意波长为</a:t>
                </a:r>
                <a:endParaRPr lang="zh-CN" altLang="zh-CN" sz="1100">
                  <a:effectLst/>
                  <a:latin typeface="Times New Roman" panose="02020603050405020304" pitchFamily="18" charset="0"/>
                  <a:ea typeface="宋体" panose="02010600030101010101" pitchFamily="2" charset="-122"/>
                </a:endParaRPr>
              </a:p>
              <a:p>
                <a:pPr algn="just">
                  <a:lnSpc>
                    <a:spcPct val="150000"/>
                  </a:lnSpc>
                  <a:spcAft>
                    <a:spcPts val="0"/>
                  </a:spcAft>
                  <a:tabLst>
                    <a:tab pos="2790825" algn="l"/>
                    <a:tab pos="4231005" algn="l"/>
                  </a:tabLst>
                </a:pPr>
                <a:r>
                  <a:rPr lang="en-US" altLang="zh-CN" sz="2800">
                    <a:effectLst/>
                    <a:latin typeface="Times New Roman" panose="02020603050405020304" pitchFamily="18" charset="0"/>
                    <a:ea typeface="宋体" panose="02010600030101010101" pitchFamily="2" charset="-122"/>
                  </a:rPr>
                  <a:t>A.100</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	B.10</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宋体" panose="02010600030101010101" pitchFamily="2" charset="-122"/>
                  </a:rPr>
                  <a:t>            C</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10</m:t>
                        </m:r>
                      </m:den>
                    </m:f>
                  </m:oMath>
                </a14:m>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	</a:t>
                </a:r>
                <a:r>
                  <a:rPr lang="en-US" altLang="zh-CN" sz="2800" smtClean="0">
                    <a:effectLst/>
                    <a:latin typeface="Times New Roman" panose="02020603050405020304" pitchFamily="18" charset="0"/>
                    <a:ea typeface="宋体" panose="02010600030101010101" pitchFamily="2" charset="-122"/>
                  </a:rPr>
                  <a:t>                   D</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rPr>
                          <m:t>1</m:t>
                        </m:r>
                      </m:num>
                      <m:den>
                        <m:r>
                          <a:rPr lang="en-US" altLang="zh-CN" sz="2800">
                            <a:effectLst/>
                            <a:latin typeface="Cambria Math" panose="02040503050406030204" pitchFamily="18" charset="0"/>
                            <a:ea typeface="宋体" panose="02010600030101010101" pitchFamily="2" charset="-122"/>
                          </a:rPr>
                          <m:t>100</m:t>
                        </m:r>
                      </m:den>
                    </m:f>
                  </m:oMath>
                </a14:m>
                <a:r>
                  <a:rPr lang="en-US" altLang="zh-CN" sz="2800" i="1">
                    <a:effectLst/>
                    <a:latin typeface="Times New Roman" panose="02020603050405020304" pitchFamily="18" charset="0"/>
                    <a:ea typeface="宋体" panose="02010600030101010101" pitchFamily="2" charset="-122"/>
                  </a:rPr>
                  <a:t>λ</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568524"/>
                <a:ext cx="11412000" cy="4240584"/>
              </a:xfrm>
              <a:prstGeom prst="rect">
                <a:avLst/>
              </a:prstGeom>
              <a:blipFill rotWithShape="0">
                <a:blip r:embed="rId2"/>
                <a:stretch>
                  <a:fillRect l="-1122" r="-1068"/>
                </a:stretch>
              </a:blipFill>
            </p:spPr>
            <p:txBody>
              <a:bodyPr/>
              <a:lstStyle/>
              <a:p>
                <a:r>
                  <a:rPr lang="zh-CN" altLang="en-US">
                    <a:noFill/>
                  </a:rPr>
                  <a:t> </a:t>
                </a:r>
              </a:p>
            </p:txBody>
          </p:sp>
        </mc:Fallback>
      </mc:AlternateContent>
      <p:sp>
        <p:nvSpPr>
          <p:cNvPr id="4" name="剪去对角的矩形 3"/>
          <p:cNvSpPr/>
          <p:nvPr/>
        </p:nvSpPr>
        <p:spPr>
          <a:xfrm>
            <a:off x="0" y="791805"/>
            <a:ext cx="841564" cy="357853"/>
          </a:xfrm>
          <a:prstGeom prst="snip2DiagRect">
            <a:avLst>
              <a:gd name="adj1" fmla="val 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mtClean="0">
                <a:sym typeface="+mn-ea"/>
              </a:rPr>
              <a:t>例</a:t>
            </a:r>
            <a:r>
              <a:rPr lang="en-US" altLang="zh-CN" smtClean="0">
                <a:sym typeface="+mn-ea"/>
              </a:rPr>
              <a:t>2</a:t>
            </a:r>
            <a:endParaRPr lang="zh-CN" altLang="en-US" dirty="0">
              <a:sym typeface="+mn-ea"/>
            </a:endParaRPr>
          </a:p>
        </p:txBody>
      </p:sp>
      <p:sp>
        <p:nvSpPr>
          <p:cNvPr id="6" name="TextBox 14"/>
          <p:cNvSpPr txBox="1"/>
          <p:nvPr/>
        </p:nvSpPr>
        <p:spPr>
          <a:xfrm>
            <a:off x="5539283" y="3933850"/>
            <a:ext cx="733847"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95432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750368"/>
            <a:ext cx="11855846" cy="3399506"/>
            <a:chOff x="0" y="774110"/>
            <a:chExt cx="11855846" cy="3399506"/>
          </a:xfrm>
        </p:grpSpPr>
        <mc:AlternateContent xmlns:mc="http://schemas.openxmlformats.org/markup-compatibility/2006" xmlns:a14="http://schemas.microsoft.com/office/drawing/2010/main">
          <mc:Choice Requires="a14">
            <p:sp>
              <p:nvSpPr>
                <p:cNvPr id="5" name="矩形 4"/>
                <p:cNvSpPr/>
                <p:nvPr/>
              </p:nvSpPr>
              <p:spPr>
                <a:xfrm>
                  <a:off x="389255" y="1250315"/>
                  <a:ext cx="11466591" cy="2923301"/>
                </a:xfrm>
                <a:prstGeom prst="rect">
                  <a:avLst/>
                </a:prstGeom>
              </p:spPr>
              <p:txBody>
                <a:bodyPr wrap="square">
                  <a:spAutoFit/>
                </a:bodyPr>
                <a:lstStyle/>
                <a:p>
                  <a:pPr>
                    <a:lnSpc>
                      <a:spcPct val="150000"/>
                    </a:lnSpc>
                    <a:spcAft>
                      <a:spcPts val="0"/>
                    </a:spcAft>
                    <a:tabLst>
                      <a:tab pos="2790825" algn="l"/>
                      <a:tab pos="4231005" algn="l"/>
                    </a:tabLst>
                  </a:pPr>
                  <a:r>
                    <a:rPr lang="zh-CN" altLang="zh-CN" sz="2800">
                      <a:latin typeface="Times New Roman" panose="02020603050405020304" pitchFamily="18" charset="0"/>
                      <a:ea typeface="楷体" panose="02010609060101010101" pitchFamily="49" charset="-122"/>
                      <a:cs typeface="Times New Roman" panose="02020603050405020304" pitchFamily="18" charset="0"/>
                    </a:rPr>
                    <a:t>设电子经电压</a:t>
                  </a:r>
                  <a:r>
                    <a:rPr lang="en-US" altLang="zh-CN" sz="2800" i="1">
                      <a:effectLst/>
                      <a:latin typeface="Times New Roman" panose="02020603050405020304" pitchFamily="18" charset="0"/>
                      <a:ea typeface="宋体" panose="02010600030101010101" pitchFamily="2" charset="-122"/>
                    </a:rPr>
                    <a:t>U</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加速后速度大小为</a:t>
                  </a:r>
                  <a:r>
                    <a:rPr lang="en-US" altLang="zh-CN" sz="2800" i="1">
                      <a:effectLst/>
                      <a:latin typeface="Times New Roman" panose="02020603050405020304" pitchFamily="18" charset="0"/>
                      <a:ea typeface="宋体" panose="02010600030101010101" pitchFamily="2" charset="-122"/>
                    </a:rPr>
                    <a:t>v</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，由动能定理得</a:t>
                  </a:r>
                  <a:r>
                    <a:rPr lang="en-US" altLang="zh-CN" sz="2800" i="1">
                      <a:effectLst/>
                      <a:latin typeface="Times New Roman" panose="02020603050405020304" pitchFamily="18" charset="0"/>
                      <a:ea typeface="宋体" panose="02010600030101010101" pitchFamily="2" charset="-122"/>
                    </a:rPr>
                    <a:t>eU</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den>
                      </m:f>
                    </m:oMath>
                  </a14:m>
                  <a:r>
                    <a:rPr lang="en-US" altLang="zh-CN" sz="2800" i="1">
                      <a:effectLst/>
                      <a:latin typeface="Times New Roman" panose="02020603050405020304" pitchFamily="18" charset="0"/>
                      <a:ea typeface="宋体" panose="02010600030101010101" pitchFamily="2" charset="-122"/>
                    </a:rPr>
                    <a:t>mv</a:t>
                  </a:r>
                  <a:r>
                    <a:rPr lang="en-US" altLang="zh-CN" sz="2800" baseline="30000">
                      <a:effectLst/>
                      <a:latin typeface="Times New Roman" panose="02020603050405020304" pitchFamily="18" charset="0"/>
                      <a:ea typeface="宋体" panose="02010600030101010101" pitchFamily="2" charset="-122"/>
                    </a:rPr>
                    <a:t>2</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，电子的</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动量</a:t>
                  </a:r>
                  <a:r>
                    <a:rPr lang="en-US" altLang="zh-CN" sz="2800" i="1" spc="-100">
                      <a:effectLst/>
                      <a:latin typeface="Times New Roman" panose="02020603050405020304" pitchFamily="18" charset="0"/>
                      <a:ea typeface="宋体" panose="02010600030101010101" pitchFamily="2" charset="-122"/>
                    </a:rPr>
                    <a:t>p</a:t>
                  </a:r>
                  <a:r>
                    <a:rPr lang="en-US" altLang="zh-CN" sz="2800" spc="-100">
                      <a:effectLst/>
                      <a:latin typeface="Times New Roman" panose="02020603050405020304" pitchFamily="18" charset="0"/>
                      <a:ea typeface="宋体" panose="02010600030101010101" pitchFamily="2" charset="-122"/>
                    </a:rPr>
                    <a:t>=</a:t>
                  </a:r>
                  <a:r>
                    <a:rPr lang="en-US" altLang="zh-CN" sz="2800" i="1" spc="-100">
                      <a:effectLst/>
                      <a:latin typeface="Times New Roman" panose="02020603050405020304" pitchFamily="18" charset="0"/>
                      <a:ea typeface="宋体" panose="02010600030101010101" pitchFamily="2" charset="-122"/>
                    </a:rPr>
                    <a:t>mv</a:t>
                  </a:r>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，电子的德布罗意波长</a:t>
                  </a:r>
                  <a:r>
                    <a:rPr lang="en-US" altLang="zh-CN" sz="2800" i="1" spc="-100">
                      <a:effectLst/>
                      <a:latin typeface="Times New Roman" panose="02020603050405020304" pitchFamily="18" charset="0"/>
                      <a:ea typeface="宋体" panose="02010600030101010101" pitchFamily="2" charset="-122"/>
                    </a:rPr>
                    <a:t>λ</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h</m:t>
                          </m:r>
                        </m:num>
                        <m:den>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𝑝</m:t>
                          </m:r>
                        </m:den>
                      </m:f>
                    </m:oMath>
                  </a14:m>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，联立解得</a:t>
                  </a:r>
                  <a:r>
                    <a:rPr lang="en-US" altLang="zh-CN" sz="2800" i="1" spc="-100">
                      <a:effectLst/>
                      <a:latin typeface="Times New Roman" panose="02020603050405020304" pitchFamily="18" charset="0"/>
                      <a:ea typeface="宋体" panose="02010600030101010101" pitchFamily="2" charset="-122"/>
                    </a:rPr>
                    <a:t>λ</a:t>
                  </a:r>
                  <a:r>
                    <a:rPr lang="en-US" altLang="zh-CN" sz="2800" spc="-1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spc="-100">
                              <a:effectLst/>
                              <a:latin typeface="Cambria Math" panose="02040503050406030204" pitchFamily="18" charset="0"/>
                              <a:ea typeface="Cambria Math" panose="02040503050406030204" pitchFamily="18" charset="0"/>
                            </a:rPr>
                          </m:ctrlPr>
                        </m:fPr>
                        <m:num>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h</m:t>
                          </m:r>
                        </m:num>
                        <m:den>
                          <m:rad>
                            <m:radPr>
                              <m:degHide m:val="on"/>
                              <m:ctrlPr>
                                <a:rPr lang="zh-CN" altLang="zh-CN" sz="2800" i="1" spc="-100">
                                  <a:effectLst/>
                                  <a:latin typeface="Cambria Math" panose="02040503050406030204" pitchFamily="18" charset="0"/>
                                  <a:ea typeface="Cambria Math" panose="02040503050406030204" pitchFamily="18" charset="0"/>
                                </a:rPr>
                              </m:ctrlPr>
                            </m:radPr>
                            <m:deg/>
                            <m:e>
                              <m:r>
                                <a:rPr lang="en-US" altLang="zh-CN" sz="2800" spc="-100">
                                  <a:effectLst/>
                                  <a:latin typeface="Cambria Math" panose="02040503050406030204" pitchFamily="18" charset="0"/>
                                  <a:ea typeface="宋体" panose="02010600030101010101" pitchFamily="2" charset="-122"/>
                                  <a:cs typeface="Times New Roman" panose="02020603050405020304" pitchFamily="18" charset="0"/>
                                </a:rPr>
                                <m:t>2</m:t>
                              </m:r>
                              <m:r>
                                <a:rPr lang="en-US" altLang="zh-CN" sz="2800" i="1" spc="-100">
                                  <a:effectLst/>
                                  <a:latin typeface="Cambria Math" panose="02040503050406030204" pitchFamily="18" charset="0"/>
                                  <a:ea typeface="宋体" panose="02010600030101010101" pitchFamily="2" charset="-122"/>
                                  <a:cs typeface="Times New Roman" panose="02020603050405020304" pitchFamily="18" charset="0"/>
                                </a:rPr>
                                <m:t>𝑚𝑒𝑈</m:t>
                              </m:r>
                            </m:e>
                          </m:rad>
                        </m:den>
                      </m:f>
                    </m:oMath>
                  </a14:m>
                  <a:r>
                    <a:rPr lang="zh-CN" altLang="zh-CN" sz="2800" spc="-100">
                      <a:effectLst/>
                      <a:latin typeface="Times New Roman" panose="02020603050405020304" pitchFamily="18" charset="0"/>
                      <a:ea typeface="楷体" panose="02010609060101010101" pitchFamily="49" charset="-122"/>
                      <a:cs typeface="Times New Roman" panose="02020603050405020304" pitchFamily="18" charset="0"/>
                    </a:rPr>
                    <a:t>，因为</a:t>
                  </a:r>
                  <a:r>
                    <a:rPr lang="en-US" altLang="zh-CN" sz="2800" i="1" spc="-100">
                      <a:effectLst/>
                      <a:latin typeface="Times New Roman" panose="02020603050405020304" pitchFamily="18" charset="0"/>
                      <a:ea typeface="宋体" panose="02010600030101010101" pitchFamily="2" charset="-122"/>
                    </a:rPr>
                    <a:t>U'</a:t>
                  </a:r>
                  <a:r>
                    <a:rPr lang="zh-CN" altLang="zh-CN" sz="2800" spc="-100">
                      <a:effectLst/>
                      <a:ea typeface="宋体" panose="02010600030101010101" pitchFamily="2" charset="-122"/>
                      <a:cs typeface="宋体" panose="02010600030101010101" pitchFamily="2" charset="-122"/>
                    </a:rPr>
                    <a:t>∶</a:t>
                  </a:r>
                  <a:r>
                    <a:rPr lang="en-US" altLang="zh-CN" sz="2800" i="1" spc="-100" smtClean="0">
                      <a:effectLst/>
                      <a:latin typeface="Times New Roman" panose="02020603050405020304" pitchFamily="18" charset="0"/>
                      <a:ea typeface="宋体" panose="02010600030101010101" pitchFamily="2" charset="-122"/>
                    </a:rPr>
                    <a:t>U</a:t>
                  </a:r>
                  <a:r>
                    <a:rPr lang="en-US" altLang="zh-CN" sz="2800" spc="-100" smtClean="0">
                      <a:effectLst/>
                      <a:latin typeface="Times New Roman" panose="02020603050405020304" pitchFamily="18" charset="0"/>
                      <a:ea typeface="宋体" panose="02010600030101010101" pitchFamily="2" charset="-122"/>
                    </a:rPr>
                    <a:t>=100</a:t>
                  </a:r>
                  <a:r>
                    <a:rPr lang="zh-CN" altLang="zh-CN" sz="2800" spc="-100" smtClean="0">
                      <a:effectLst/>
                      <a:ea typeface="宋体" panose="02010600030101010101" pitchFamily="2" charset="-122"/>
                      <a:cs typeface="宋体" panose="02010600030101010101" pitchFamily="2" charset="-122"/>
                    </a:rPr>
                    <a:t>∶</a:t>
                  </a:r>
                  <a:r>
                    <a:rPr lang="en-US" altLang="zh-CN" sz="2800" spc="-100" smtClean="0">
                      <a:effectLst/>
                      <a:latin typeface="Times New Roman" panose="02020603050405020304" pitchFamily="18" charset="0"/>
                      <a:ea typeface="宋体" panose="02010600030101010101" pitchFamily="2" charset="-122"/>
                    </a:rPr>
                    <a:t>1</a:t>
                  </a:r>
                  <a:r>
                    <a:rPr lang="zh-CN" altLang="zh-CN" sz="2800" spc="-100" smtClean="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800" spc="-100" smtClean="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spcAft>
                      <a:spcPts val="0"/>
                    </a:spcAft>
                    <a:tabLst>
                      <a:tab pos="2790825" algn="l"/>
                      <a:tab pos="4231005" algn="l"/>
                    </a:tabLst>
                  </a:pPr>
                  <a:r>
                    <a:rPr lang="zh-CN" altLang="zh-CN" sz="2800" smtClean="0">
                      <a:effectLst/>
                      <a:latin typeface="Times New Roman" panose="02020603050405020304" pitchFamily="18" charset="0"/>
                      <a:ea typeface="楷体" panose="02010609060101010101" pitchFamily="49" charset="-122"/>
                      <a:cs typeface="Times New Roman" panose="02020603050405020304" pitchFamily="18" charset="0"/>
                    </a:rPr>
                    <a:t>可</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得</a:t>
                  </a:r>
                  <a:r>
                    <a:rPr lang="en-US" altLang="zh-CN" sz="2800" i="1">
                      <a:effectLst/>
                      <a:latin typeface="Times New Roman" panose="02020603050405020304" pitchFamily="18" charset="0"/>
                      <a:ea typeface="宋体" panose="02010600030101010101" pitchFamily="2" charset="-122"/>
                    </a:rPr>
                    <a:t>λ'</a:t>
                  </a:r>
                  <a:r>
                    <a:rPr lang="en-US" altLang="zh-CN" sz="2800">
                      <a:effectLst/>
                      <a:latin typeface="Times New Roman" panose="02020603050405020304" pitchFamily="18" charset="0"/>
                      <a:ea typeface="宋体" panose="02010600030101010101" pitchFamily="2" charset="-122"/>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rPr>
                          </m:ctrlPr>
                        </m:fPr>
                        <m:num>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10</m:t>
                          </m:r>
                        </m:den>
                      </m:f>
                    </m:oMath>
                  </a14:m>
                  <a:r>
                    <a:rPr lang="en-US" altLang="zh-CN" sz="2800" i="1">
                      <a:effectLst/>
                      <a:latin typeface="Times New Roman" panose="02020603050405020304" pitchFamily="18" charset="0"/>
                      <a:ea typeface="宋体" panose="02010600030101010101" pitchFamily="2" charset="-122"/>
                    </a:rPr>
                    <a:t>λ</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，故</a:t>
                  </a:r>
                  <a:r>
                    <a:rPr lang="en-US" altLang="zh-CN" sz="2800">
                      <a:effectLst/>
                      <a:latin typeface="Times New Roman" panose="02020603050405020304" pitchFamily="18" charset="0"/>
                      <a:ea typeface="宋体" panose="02010600030101010101" pitchFamily="2" charset="-122"/>
                    </a:rPr>
                    <a:t>C</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正确，</a:t>
                  </a:r>
                  <a:r>
                    <a:rPr lang="en-US" altLang="zh-CN" sz="2800">
                      <a:effectLst/>
                      <a:latin typeface="Times New Roman" panose="02020603050405020304" pitchFamily="18" charset="0"/>
                      <a:ea typeface="宋体" panose="02010600030101010101" pitchFamily="2" charset="-122"/>
                    </a:rPr>
                    <a:t>A</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B</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2800">
                      <a:effectLst/>
                      <a:latin typeface="Times New Roman" panose="02020603050405020304" pitchFamily="18" charset="0"/>
                      <a:ea typeface="宋体" panose="02010600030101010101" pitchFamily="2" charset="-122"/>
                    </a:rPr>
                    <a:t>D</a:t>
                  </a:r>
                  <a:r>
                    <a:rPr lang="zh-CN" altLang="zh-CN" sz="2800">
                      <a:effectLst/>
                      <a:latin typeface="Times New Roman" panose="02020603050405020304" pitchFamily="18" charset="0"/>
                      <a:ea typeface="楷体" panose="02010609060101010101" pitchFamily="49" charset="-122"/>
                      <a:cs typeface="Times New Roman" panose="02020603050405020304" pitchFamily="18" charset="0"/>
                    </a:rPr>
                    <a:t>错误。</a:t>
                  </a:r>
                  <a:endParaRPr lang="zh-CN" altLang="zh-CN" sz="1100">
                    <a:effectLst/>
                    <a:latin typeface="Times New Roman" panose="02020603050405020304" pitchFamily="18" charset="0"/>
                    <a:ea typeface="宋体" panose="02010600030101010101" pitchFamily="2" charset="-122"/>
                  </a:endParaRPr>
                </a:p>
              </p:txBody>
            </p:sp>
          </mc:Choice>
          <mc:Fallback xmlns="">
            <p:sp>
              <p:nvSpPr>
                <p:cNvPr id="5" name="矩形 4"/>
                <p:cNvSpPr>
                  <a:spLocks noRot="1" noChangeAspect="1" noMove="1" noResize="1" noEditPoints="1" noAdjustHandles="1" noChangeArrowheads="1" noChangeShapeType="1" noTextEdit="1"/>
                </p:cNvSpPr>
                <p:nvPr/>
              </p:nvSpPr>
              <p:spPr>
                <a:xfrm>
                  <a:off x="389255" y="1250315"/>
                  <a:ext cx="11466591" cy="2923301"/>
                </a:xfrm>
                <a:prstGeom prst="rect">
                  <a:avLst/>
                </a:prstGeom>
                <a:blipFill rotWithShape="0">
                  <a:blip r:embed="rId2"/>
                  <a:stretch>
                    <a:fillRect l="-1116" r="-638"/>
                  </a:stretch>
                </a:blipFill>
              </p:spPr>
              <p:txBody>
                <a:bodyPr/>
                <a:lstStyle/>
                <a:p>
                  <a:r>
                    <a:rPr lang="zh-CN" altLang="en-US">
                      <a:noFill/>
                    </a:rPr>
                    <a:t> </a:t>
                  </a:r>
                </a:p>
              </p:txBody>
            </p:sp>
          </mc:Fallback>
        </mc:AlternateContent>
        <p:grpSp>
          <p:nvGrpSpPr>
            <p:cNvPr id="12" name="组合 11"/>
            <p:cNvGrpSpPr/>
            <p:nvPr/>
          </p:nvGrpSpPr>
          <p:grpSpPr>
            <a:xfrm>
              <a:off x="0" y="774110"/>
              <a:ext cx="1439863" cy="424932"/>
              <a:chOff x="51643" y="755060"/>
              <a:chExt cx="1439863" cy="424932"/>
            </a:xfrm>
          </p:grpSpPr>
          <p:sp>
            <p:nvSpPr>
              <p:cNvPr id="14" name="矩形 13"/>
              <p:cNvSpPr/>
              <p:nvPr/>
            </p:nvSpPr>
            <p:spPr bwMode="auto">
              <a:xfrm>
                <a:off x="51643" y="1143992"/>
                <a:ext cx="1439863" cy="36000"/>
              </a:xfrm>
              <a:prstGeom prst="rect">
                <a:avLst/>
              </a:prstGeom>
              <a:solidFill>
                <a:schemeClr val="tx2"/>
              </a:solidFill>
              <a:ln>
                <a:noFill/>
              </a:ln>
            </p:spPr>
            <p:style>
              <a:lnRef idx="2">
                <a:schemeClr val="accent1">
                  <a:lumMod val="75000"/>
                </a:schemeClr>
              </a:lnRef>
              <a:fillRef idx="1">
                <a:schemeClr val="accent1"/>
              </a:fillRef>
              <a:effectRef idx="0">
                <a:srgbClr val="FFFFFF"/>
              </a:effectRef>
              <a:fontRef idx="minor">
                <a:schemeClr val="lt1"/>
              </a:fontRef>
            </p:style>
            <p:txBody>
              <a:bodyPr anchor="ctr"/>
              <a:lstStyle/>
              <a:p>
                <a:pPr algn="ctr" defTabSz="1218565" eaLnBrk="1" fontAlgn="auto" hangingPunct="1">
                  <a:spcBef>
                    <a:spcPts val="0"/>
                  </a:spcBef>
                  <a:spcAft>
                    <a:spcPts val="0"/>
                  </a:spcAft>
                  <a:defRPr/>
                </a:pPr>
                <a:endParaRPr lang="zh-CN" altLang="en-US"/>
              </a:p>
            </p:txBody>
          </p:sp>
          <p:sp>
            <p:nvSpPr>
              <p:cNvPr id="15" name="矩形 64"/>
              <p:cNvSpPr>
                <a:spLocks noChangeArrowheads="1"/>
              </p:cNvSpPr>
              <p:nvPr/>
            </p:nvSpPr>
            <p:spPr bwMode="auto">
              <a:xfrm>
                <a:off x="458217" y="755060"/>
                <a:ext cx="774529" cy="419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黑体" panose="02010609060101010101" pitchFamily="49" charset="-122"/>
                  </a:defRPr>
                </a:lvl1pPr>
                <a:lvl2pPr marL="742950" indent="-285750">
                  <a:defRPr sz="2400">
                    <a:solidFill>
                      <a:schemeClr val="tx1"/>
                    </a:solidFill>
                    <a:latin typeface="Arial" panose="020B0604020202020204" pitchFamily="34" charset="0"/>
                    <a:ea typeface="黑体" panose="02010609060101010101" pitchFamily="49" charset="-122"/>
                  </a:defRPr>
                </a:lvl2pPr>
                <a:lvl3pPr marL="1143000" indent="-228600">
                  <a:defRPr sz="2400">
                    <a:solidFill>
                      <a:schemeClr val="tx1"/>
                    </a:solidFill>
                    <a:latin typeface="Arial" panose="020B0604020202020204" pitchFamily="34" charset="0"/>
                    <a:ea typeface="黑体" panose="02010609060101010101" pitchFamily="49" charset="-122"/>
                  </a:defRPr>
                </a:lvl3pPr>
                <a:lvl4pPr marL="1600200" indent="-228600">
                  <a:defRPr sz="2400">
                    <a:solidFill>
                      <a:schemeClr val="tx1"/>
                    </a:solidFill>
                    <a:latin typeface="Arial" panose="020B0604020202020204" pitchFamily="34" charset="0"/>
                    <a:ea typeface="黑体" panose="02010609060101010101" pitchFamily="49" charset="-122"/>
                  </a:defRPr>
                </a:lvl4pPr>
                <a:lvl5pPr marL="2057400" indent="-228600">
                  <a:defRPr sz="2400">
                    <a:solidFill>
                      <a:schemeClr val="tx1"/>
                    </a:solidFill>
                    <a:latin typeface="Arial" panose="020B0604020202020204" pitchFamily="34" charset="0"/>
                    <a:ea typeface="黑体" panose="02010609060101010101" pitchFamily="49" charset="-122"/>
                  </a:defRPr>
                </a:lvl5pPr>
                <a:lvl6pPr marL="25146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6pPr>
                <a:lvl7pPr marL="29718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7pPr>
                <a:lvl8pPr marL="34290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8pPr>
                <a:lvl9pPr marL="3886200" indent="-228600" defTabSz="1217613" fontAlgn="base">
                  <a:spcBef>
                    <a:spcPct val="0"/>
                  </a:spcBef>
                  <a:spcAft>
                    <a:spcPct val="0"/>
                  </a:spcAft>
                  <a:defRPr sz="2400">
                    <a:solidFill>
                      <a:schemeClr val="tx1"/>
                    </a:solidFill>
                    <a:latin typeface="Arial" panose="020B0604020202020204" pitchFamily="34" charset="0"/>
                    <a:ea typeface="黑体" panose="02010609060101010101" pitchFamily="49" charset="-122"/>
                  </a:defRPr>
                </a:lvl9pPr>
              </a:lstStyle>
              <a:p>
                <a:pPr algn="ctr" eaLnBrk="1" hangingPunct="1"/>
                <a:r>
                  <a:rPr lang="zh-CN" altLang="en-US" sz="2000" dirty="0">
                    <a:solidFill>
                      <a:srgbClr val="002060"/>
                    </a:solidFill>
                    <a:latin typeface="微软雅黑" panose="020B0503020204020204" pitchFamily="34" charset="-122"/>
                    <a:ea typeface="微软雅黑" panose="020B0503020204020204" pitchFamily="34" charset="-122"/>
                    <a:cs typeface="经典繁仿黑" panose="02010609000101010101" pitchFamily="49" charset="-122"/>
                  </a:rPr>
                  <a:t>解析</a:t>
                </a:r>
              </a:p>
            </p:txBody>
          </p:sp>
          <p:grpSp>
            <p:nvGrpSpPr>
              <p:cNvPr id="16" name="组合 65"/>
              <p:cNvGrpSpPr>
                <a:grpSpLocks/>
              </p:cNvGrpSpPr>
              <p:nvPr/>
            </p:nvGrpSpPr>
            <p:grpSpPr bwMode="auto">
              <a:xfrm>
                <a:off x="1224676" y="886173"/>
                <a:ext cx="162478" cy="162211"/>
                <a:chOff x="3104" y="165"/>
                <a:chExt cx="276" cy="275"/>
              </a:xfrm>
            </p:grpSpPr>
            <p:cxnSp>
              <p:nvCxnSpPr>
                <p:cNvPr id="17" name="直接连接符 16"/>
                <p:cNvCxnSpPr/>
                <p:nvPr/>
              </p:nvCxnSpPr>
              <p:spPr>
                <a:xfrm>
                  <a:off x="3104" y="165"/>
                  <a:ext cx="275" cy="275"/>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379" y="214"/>
                  <a:ext cx="0" cy="226"/>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53" y="440"/>
                  <a:ext cx="227" cy="0"/>
                </a:xfrm>
                <a:prstGeom prst="line">
                  <a:avLst/>
                </a:prstGeom>
                <a:ln w="19050">
                  <a:solidFill>
                    <a:schemeClr val="tx2"/>
                  </a:solidFill>
                </a:ln>
              </p:spPr>
              <p:style>
                <a:lnRef idx="2">
                  <a:schemeClr val="accent1"/>
                </a:lnRef>
                <a:fillRef idx="0">
                  <a:srgbClr val="FFFFFF"/>
                </a:fillRef>
                <a:effectRef idx="0">
                  <a:srgbClr val="FFFFFF"/>
                </a:effectRef>
                <a:fontRef idx="minor">
                  <a:schemeClr val="tx1"/>
                </a:fontRef>
              </p:style>
            </p:cxnSp>
          </p:grpSp>
        </p:grpSp>
      </p:grpSp>
    </p:spTree>
    <p:extLst>
      <p:ext uri="{BB962C8B-B14F-4D97-AF65-F5344CB8AC3E}">
        <p14:creationId xmlns:p14="http://schemas.microsoft.com/office/powerpoint/2010/main" val="402608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37e13c01-5d0a-4e58-9645-bd58e556997f"/>
  <p:tag name="COMMONDATA" val="eyJoZGlkIjoiYjkwMzllMmViNzQxMDg0MThiZGZiMDg4ZDRmZjZhYm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3291</Words>
  <Application>Microsoft Office PowerPoint</Application>
  <PresentationFormat>自定义</PresentationFormat>
  <Paragraphs>770</Paragraphs>
  <Slides>67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67</vt:i4>
      </vt:variant>
    </vt:vector>
  </HeadingPairs>
  <TitlesOfParts>
    <vt:vector size="80" baseType="lpstr">
      <vt:lpstr>Helvetica Light</vt:lpstr>
      <vt:lpstr>黑体</vt:lpstr>
      <vt:lpstr>华文细黑</vt:lpstr>
      <vt:lpstr>经典繁仿黑</vt:lpstr>
      <vt:lpstr>楷体</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www.xinjiaoyu.com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Windows User</cp:lastModifiedBy>
  <cp:revision>6604</cp:revision>
  <dcterms:created xsi:type="dcterms:W3CDTF">2014-11-27T01:03:00Z</dcterms:created>
  <dcterms:modified xsi:type="dcterms:W3CDTF">2025-11-10T03:06:50Z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C9FEF39D191140FD8B206FBD51AEBC12</vt:lpwstr>
  </property>
</Properties>
</file>